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1"/>
  </p:sldMasterIdLst>
  <p:notesMasterIdLst>
    <p:notesMasterId r:id="rId19"/>
  </p:notesMasterIdLst>
  <p:handoutMasterIdLst>
    <p:handoutMasterId r:id="rId20"/>
  </p:handoutMasterIdLst>
  <p:sldIdLst>
    <p:sldId id="583" r:id="rId2"/>
    <p:sldId id="585" r:id="rId3"/>
    <p:sldId id="644" r:id="rId4"/>
    <p:sldId id="645" r:id="rId5"/>
    <p:sldId id="646" r:id="rId6"/>
    <p:sldId id="653" r:id="rId7"/>
    <p:sldId id="648" r:id="rId8"/>
    <p:sldId id="632" r:id="rId9"/>
    <p:sldId id="637" r:id="rId10"/>
    <p:sldId id="649" r:id="rId11"/>
    <p:sldId id="650" r:id="rId12"/>
    <p:sldId id="640" r:id="rId13"/>
    <p:sldId id="633" r:id="rId14"/>
    <p:sldId id="651" r:id="rId15"/>
    <p:sldId id="652" r:id="rId16"/>
    <p:sldId id="628" r:id="rId17"/>
    <p:sldId id="64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192" userDrawn="1">
          <p15:clr>
            <a:srgbClr val="A4A3A4"/>
          </p15:clr>
        </p15:guide>
        <p15:guide id="3" orient="horz" pos="528" userDrawn="1">
          <p15:clr>
            <a:srgbClr val="A4A3A4"/>
          </p15:clr>
        </p15:guide>
        <p15:guide id="4" pos="7560" userDrawn="1">
          <p15:clr>
            <a:srgbClr val="A4A3A4"/>
          </p15:clr>
        </p15:guide>
        <p15:guide id="5" pos="48" userDrawn="1">
          <p15:clr>
            <a:srgbClr val="A4A3A4"/>
          </p15:clr>
        </p15:guide>
        <p15:guide id="6" orient="horz" pos="1104" userDrawn="1">
          <p15:clr>
            <a:srgbClr val="A4A3A4"/>
          </p15:clr>
        </p15:guide>
        <p15:guide id="7" pos="53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milie Frank" initials="EF" lastIdx="2" clrIdx="6">
    <p:extLst/>
  </p:cmAuthor>
  <p:cmAuthor id="1" name="Jennifer Katz" initials="JK" lastIdx="10" clrIdx="0">
    <p:extLst/>
  </p:cmAuthor>
  <p:cmAuthor id="8" name="Orlando Pimentel" initials="OP" lastIdx="14" clrIdx="7">
    <p:extLst>
      <p:ext uri="{19B8F6BF-5375-455C-9EA6-DF929625EA0E}">
        <p15:presenceInfo xmlns:p15="http://schemas.microsoft.com/office/powerpoint/2012/main" userId="S-1-5-21-4220689175-952322222-748301540-30556" providerId="AD"/>
      </p:ext>
    </p:extLst>
  </p:cmAuthor>
  <p:cmAuthor id="2" name="Meaghan Thompson" initials="MT" lastIdx="1" clrIdx="1">
    <p:extLst/>
  </p:cmAuthor>
  <p:cmAuthor id="9" name="Rosemary McGillan" initials="RM" lastIdx="19" clrIdx="8">
    <p:extLst>
      <p:ext uri="{19B8F6BF-5375-455C-9EA6-DF929625EA0E}">
        <p15:presenceInfo xmlns:p15="http://schemas.microsoft.com/office/powerpoint/2012/main" userId="S-1-5-21-4220689175-952322222-748301540-14014" providerId="AD"/>
      </p:ext>
    </p:extLst>
  </p:cmAuthor>
  <p:cmAuthor id="3" name="Alexandra Perro" initials="AP" lastIdx="1" clrIdx="2">
    <p:extLst/>
  </p:cmAuthor>
  <p:cmAuthor id="10" name="Judith McAuley" initials="JM" lastIdx="25" clrIdx="9">
    <p:extLst>
      <p:ext uri="{19B8F6BF-5375-455C-9EA6-DF929625EA0E}">
        <p15:presenceInfo xmlns:p15="http://schemas.microsoft.com/office/powerpoint/2012/main" userId="S-1-5-21-4220689175-952322222-748301540-13954" providerId="AD"/>
      </p:ext>
    </p:extLst>
  </p:cmAuthor>
  <p:cmAuthor id="4" name="Matthew Adler" initials="MA" lastIdx="14" clrIdx="3"/>
  <p:cmAuthor id="11" name="Amanda Berger" initials="AB" lastIdx="16" clrIdx="10">
    <p:extLst>
      <p:ext uri="{19B8F6BF-5375-455C-9EA6-DF929625EA0E}">
        <p15:presenceInfo xmlns:p15="http://schemas.microsoft.com/office/powerpoint/2012/main" userId="S-1-5-21-4220689175-952322222-748301540-20696" providerId="AD"/>
      </p:ext>
    </p:extLst>
  </p:cmAuthor>
  <p:cmAuthor id="5" name="Justin Greeves" initials="JG" lastIdx="7" clrIdx="4"/>
  <p:cmAuthor id="12" name="Darshana Panchal" initials="DP" lastIdx="3" clrIdx="11">
    <p:extLst>
      <p:ext uri="{19B8F6BF-5375-455C-9EA6-DF929625EA0E}">
        <p15:presenceInfo xmlns:p15="http://schemas.microsoft.com/office/powerpoint/2012/main" userId="S-1-5-21-4220689175-952322222-748301540-28944" providerId="AD"/>
      </p:ext>
    </p:extLst>
  </p:cmAuthor>
  <p:cmAuthor id="6" name="Ammary Risch, Neyal (NIH/NHLBI) [E]" initials="ARN([" lastIdx="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00"/>
    <a:srgbClr val="FFC000"/>
    <a:srgbClr val="0070C0"/>
    <a:srgbClr val="00B0F0"/>
    <a:srgbClr val="9DC3E6"/>
    <a:srgbClr val="68BAD0"/>
    <a:srgbClr val="FF5050"/>
    <a:srgbClr val="48716F"/>
    <a:srgbClr val="6A9DC1"/>
    <a:srgbClr val="85C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9" autoAdjust="0"/>
    <p:restoredTop sz="96656" autoAdjust="0"/>
  </p:normalViewPr>
  <p:slideViewPr>
    <p:cSldViewPr snapToGrid="0">
      <p:cViewPr varScale="1">
        <p:scale>
          <a:sx n="110" d="100"/>
          <a:sy n="110" d="100"/>
        </p:scale>
        <p:origin x="804" y="114"/>
      </p:cViewPr>
      <p:guideLst>
        <p:guide orient="horz" pos="864"/>
        <p:guide pos="192"/>
        <p:guide orient="horz" pos="528"/>
        <p:guide pos="7560"/>
        <p:guide pos="48"/>
        <p:guide orient="horz" pos="1104"/>
        <p:guide pos="5304"/>
      </p:guideLst>
    </p:cSldViewPr>
  </p:slideViewPr>
  <p:outlineViewPr>
    <p:cViewPr>
      <p:scale>
        <a:sx n="33" d="100"/>
        <a:sy n="33" d="100"/>
      </p:scale>
      <p:origin x="0" y="-3588"/>
    </p:cViewPr>
  </p:outlineViewPr>
  <p:notesTextViewPr>
    <p:cViewPr>
      <p:scale>
        <a:sx n="3" d="2"/>
        <a:sy n="3" d="2"/>
      </p:scale>
      <p:origin x="0" y="0"/>
    </p:cViewPr>
  </p:notesTextViewPr>
  <p:sorterViewPr>
    <p:cViewPr>
      <p:scale>
        <a:sx n="148" d="100"/>
        <a:sy n="148" d="100"/>
      </p:scale>
      <p:origin x="0" y="-14016"/>
    </p:cViewPr>
  </p:sorterViewPr>
  <p:notesViewPr>
    <p:cSldViewPr snapToGrid="0">
      <p:cViewPr>
        <p:scale>
          <a:sx n="100" d="100"/>
          <a:sy n="100" d="100"/>
        </p:scale>
        <p:origin x="1842" y="-12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2-269C-FE47-803E-91324C5AB196}"/>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1-269C-FE47-803E-91324C5AB196}"/>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3-269C-FE47-803E-91324C5AB196}"/>
              </c:ext>
            </c:extLst>
          </c:dPt>
          <c:cat>
            <c:strRef>
              <c:f>Sheet1!$A$2:$A$4</c:f>
              <c:strCache>
                <c:ptCount val="3"/>
                <c:pt idx="0">
                  <c:v>71% of adults have heard of COPD</c:v>
                </c:pt>
                <c:pt idx="1">
                  <c:v>25% of adults have not</c:v>
                </c:pt>
                <c:pt idx="2">
                  <c:v>not sure</c:v>
                </c:pt>
              </c:strCache>
            </c:strRef>
          </c:cat>
          <c:val>
            <c:numRef>
              <c:f>Sheet1!$B$2:$B$4</c:f>
              <c:numCache>
                <c:formatCode>0%</c:formatCode>
                <c:ptCount val="3"/>
                <c:pt idx="0">
                  <c:v>0.71</c:v>
                </c:pt>
                <c:pt idx="1">
                  <c:v>0.25</c:v>
                </c:pt>
                <c:pt idx="2">
                  <c:v>0.04</c:v>
                </c:pt>
              </c:numCache>
            </c:numRef>
          </c:val>
          <c:extLst>
            <c:ext xmlns:c16="http://schemas.microsoft.com/office/drawing/2014/chart" uri="{C3380CC4-5D6E-409C-BE32-E72D297353CC}">
              <c16:uniqueId val="{00000000-269C-FE47-803E-91324C5AB196}"/>
            </c:ext>
          </c:extLst>
        </c:ser>
        <c:dLbls>
          <c:showLegendKey val="0"/>
          <c:showVal val="0"/>
          <c:showCatName val="0"/>
          <c:showSerName val="0"/>
          <c:showPercent val="0"/>
          <c:showBubbleSize val="0"/>
          <c:showLeaderLines val="1"/>
        </c:dLbls>
        <c:firstSliceAng val="0"/>
        <c:holeSize val="47"/>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7365901-897C-417F-877C-EDD39DB047C6}" type="datetimeFigureOut">
              <a:rPr lang="en-US" smtClean="0"/>
              <a:t>5/6/2019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97F664D-ED42-4648-8E1A-63F59DF11E1E}" type="slidenum">
              <a:rPr lang="en-US" smtClean="0"/>
              <a:t>‹#›</a:t>
            </a:fld>
            <a:endParaRPr lang="en-US" dirty="0"/>
          </a:p>
        </p:txBody>
      </p:sp>
    </p:spTree>
    <p:extLst>
      <p:ext uri="{BB962C8B-B14F-4D97-AF65-F5344CB8AC3E}">
        <p14:creationId xmlns:p14="http://schemas.microsoft.com/office/powerpoint/2010/main" val="312917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39A15DA-5FCF-4FB4-87E6-CF4C7250FF21}" type="datetimeFigureOut">
              <a:rPr lang="en-US" smtClean="0"/>
              <a:t>5/6/2019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6CD250-337E-459A-BE60-A6452F89ED55}" type="slidenum">
              <a:rPr lang="en-US" smtClean="0"/>
              <a:t>‹#›</a:t>
            </a:fld>
            <a:endParaRPr lang="en-US" dirty="0"/>
          </a:p>
        </p:txBody>
      </p:sp>
    </p:spTree>
    <p:extLst>
      <p:ext uri="{BB962C8B-B14F-4D97-AF65-F5344CB8AC3E}">
        <p14:creationId xmlns:p14="http://schemas.microsoft.com/office/powerpoint/2010/main" val="407398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mmwr/volumes/67/wr/mm6707a1.htm?s_cid=mm6707a1_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CD250-337E-459A-BE60-A6452F89ED55}" type="slidenum">
              <a:rPr lang="en-US" smtClean="0"/>
              <a:t>1</a:t>
            </a:fld>
            <a:endParaRPr lang="en-US" dirty="0"/>
          </a:p>
        </p:txBody>
      </p:sp>
    </p:spTree>
    <p:extLst>
      <p:ext uri="{BB962C8B-B14F-4D97-AF65-F5344CB8AC3E}">
        <p14:creationId xmlns:p14="http://schemas.microsoft.com/office/powerpoint/2010/main" val="853936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6CD250-337E-459A-BE60-A6452F89ED55}" type="slidenum">
              <a:rPr lang="en-US" smtClean="0"/>
              <a:t>11</a:t>
            </a:fld>
            <a:endParaRPr lang="en-US" dirty="0"/>
          </a:p>
        </p:txBody>
      </p:sp>
    </p:spTree>
    <p:extLst>
      <p:ext uri="{BB962C8B-B14F-4D97-AF65-F5344CB8AC3E}">
        <p14:creationId xmlns:p14="http://schemas.microsoft.com/office/powerpoint/2010/main" val="999219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10</a:t>
            </a:r>
            <a:r>
              <a:rPr lang="en-US" dirty="0"/>
              <a:t> </a:t>
            </a:r>
            <a:r>
              <a:rPr lang="en-US" sz="1200" b="0" i="0" kern="1200" dirty="0">
                <a:solidFill>
                  <a:schemeClr val="tx1"/>
                </a:solidFill>
                <a:effectLst/>
                <a:latin typeface="+mn-lt"/>
                <a:ea typeface="+mn-ea"/>
                <a:cs typeface="+mn-cs"/>
              </a:rPr>
              <a:t>National Heart, Lung, and Blood Institute. (2018). COPD: Tracking Perceptions of the Individuals Affected and the Providers Who Treat Them.</a:t>
            </a:r>
          </a:p>
          <a:p>
            <a:endParaRPr lang="en-US" dirty="0"/>
          </a:p>
        </p:txBody>
      </p:sp>
      <p:sp>
        <p:nvSpPr>
          <p:cNvPr id="4" name="Slide Number Placeholder 3"/>
          <p:cNvSpPr>
            <a:spLocks noGrp="1"/>
          </p:cNvSpPr>
          <p:nvPr>
            <p:ph type="sldNum" sz="quarter" idx="5"/>
          </p:nvPr>
        </p:nvSpPr>
        <p:spPr/>
        <p:txBody>
          <a:bodyPr/>
          <a:lstStyle/>
          <a:p>
            <a:fld id="{B16CD250-337E-459A-BE60-A6452F89ED55}" type="slidenum">
              <a:rPr lang="en-US" smtClean="0"/>
              <a:t>12</a:t>
            </a:fld>
            <a:endParaRPr lang="en-US" dirty="0"/>
          </a:p>
        </p:txBody>
      </p:sp>
    </p:spTree>
    <p:extLst>
      <p:ext uri="{BB962C8B-B14F-4D97-AF65-F5344CB8AC3E}">
        <p14:creationId xmlns:p14="http://schemas.microsoft.com/office/powerpoint/2010/main" val="129407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10</a:t>
            </a:r>
            <a:r>
              <a:rPr lang="en-US" dirty="0"/>
              <a:t> </a:t>
            </a:r>
            <a:r>
              <a:rPr lang="en-US" sz="1200" b="0" i="0" kern="1200" dirty="0">
                <a:solidFill>
                  <a:schemeClr val="tx1"/>
                </a:solidFill>
                <a:effectLst/>
                <a:latin typeface="+mn-lt"/>
                <a:ea typeface="+mn-ea"/>
                <a:cs typeface="+mn-cs"/>
              </a:rPr>
              <a:t>National Heart, Lung, and Blood Institute. (2018). COPD: Tracking Perceptions of the Individuals Affected and the Providers Who Treat Them.</a:t>
            </a:r>
          </a:p>
          <a:p>
            <a:endParaRPr lang="en-US" dirty="0"/>
          </a:p>
        </p:txBody>
      </p:sp>
      <p:sp>
        <p:nvSpPr>
          <p:cNvPr id="4" name="Slide Number Placeholder 3"/>
          <p:cNvSpPr>
            <a:spLocks noGrp="1"/>
          </p:cNvSpPr>
          <p:nvPr>
            <p:ph type="sldNum" sz="quarter" idx="5"/>
          </p:nvPr>
        </p:nvSpPr>
        <p:spPr/>
        <p:txBody>
          <a:bodyPr/>
          <a:lstStyle/>
          <a:p>
            <a:fld id="{B16CD250-337E-459A-BE60-A6452F89ED55}" type="slidenum">
              <a:rPr lang="en-US" smtClean="0"/>
              <a:t>13</a:t>
            </a:fld>
            <a:endParaRPr lang="en-US" dirty="0"/>
          </a:p>
        </p:txBody>
      </p:sp>
    </p:spTree>
    <p:extLst>
      <p:ext uri="{BB962C8B-B14F-4D97-AF65-F5344CB8AC3E}">
        <p14:creationId xmlns:p14="http://schemas.microsoft.com/office/powerpoint/2010/main" val="226485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900" baseline="30000" dirty="0"/>
              <a:t>1 </a:t>
            </a:r>
            <a:r>
              <a:rPr lang="en-US" sz="900" dirty="0"/>
              <a:t>Heron M. (2018). Deaths: Leading causes for 2016. National Vital Statistics Reports; vol 67 no 6. Hyattsville, MD: National Center for Health Statistics. </a:t>
            </a:r>
          </a:p>
          <a:p>
            <a:r>
              <a:rPr lang="en-US" sz="900" baseline="30000" dirty="0"/>
              <a:t>2</a:t>
            </a:r>
            <a:r>
              <a:rPr lang="en-US" sz="900" dirty="0"/>
              <a:t> </a:t>
            </a:r>
            <a:r>
              <a:rPr lang="en-US" sz="1200" b="0" i="0" kern="1200" dirty="0">
                <a:solidFill>
                  <a:schemeClr val="tx1"/>
                </a:solidFill>
                <a:effectLst/>
                <a:latin typeface="+mn-lt"/>
                <a:ea typeface="+mn-ea"/>
                <a:cs typeface="+mn-cs"/>
              </a:rPr>
              <a:t>Ford, E. S., Croft, J. B., Mannino, D. M., Wheaton, A. G., Zhang, X., &amp; Giles, W. H. (2013). COPD surveillance—United States, 1999-2011. </a:t>
            </a:r>
            <a:r>
              <a:rPr lang="en-US" sz="1200" b="0" i="1" kern="1200" dirty="0">
                <a:solidFill>
                  <a:schemeClr val="tx1"/>
                </a:solidFill>
                <a:effectLst/>
                <a:latin typeface="+mn-lt"/>
                <a:ea typeface="+mn-ea"/>
                <a:cs typeface="+mn-cs"/>
              </a:rPr>
              <a:t>Chest</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144</a:t>
            </a:r>
            <a:r>
              <a:rPr lang="en-US" sz="1200" b="0" i="0" kern="1200" dirty="0">
                <a:solidFill>
                  <a:schemeClr val="tx1"/>
                </a:solidFill>
                <a:effectLst/>
                <a:latin typeface="+mn-lt"/>
                <a:ea typeface="+mn-ea"/>
                <a:cs typeface="+mn-cs"/>
              </a:rPr>
              <a:t>(1), 284-305.</a:t>
            </a:r>
          </a:p>
          <a:p>
            <a:r>
              <a:rPr lang="en-US" sz="900" baseline="30000" dirty="0"/>
              <a:t>3</a:t>
            </a:r>
            <a:r>
              <a:rPr lang="en-US" sz="900" dirty="0"/>
              <a:t> MW Brault, J Hootman, CG Helmick, KA Theis, and BS Armour., “Prevalence and most common causes of disability among adults — United States, 2005,” Morbidity and Mortality Weekly Report (MMWR), 58 (16), pp. 421-426 (May 1, 2009), Centers for Disease Control and Prevention (CDC)</a:t>
            </a:r>
          </a:p>
          <a:p>
            <a:r>
              <a:rPr lang="en-US" sz="900" baseline="30000" dirty="0"/>
              <a:t>4 </a:t>
            </a:r>
            <a:r>
              <a:rPr lang="en-US" sz="900" dirty="0"/>
              <a:t>Age-adjusted Prevalence of COPD among adults aged ≥18 years – BRFSS, United States, 2015</a:t>
            </a:r>
            <a:endParaRPr lang="en-US" sz="900" dirty="0">
              <a:highlight>
                <a:srgbClr val="FFFF00"/>
              </a:highlight>
            </a:endParaRPr>
          </a:p>
        </p:txBody>
      </p:sp>
      <p:sp>
        <p:nvSpPr>
          <p:cNvPr id="4" name="Slide Number Placeholder 3"/>
          <p:cNvSpPr>
            <a:spLocks noGrp="1"/>
          </p:cNvSpPr>
          <p:nvPr>
            <p:ph type="sldNum" sz="quarter" idx="5"/>
          </p:nvPr>
        </p:nvSpPr>
        <p:spPr/>
        <p:txBody>
          <a:bodyPr/>
          <a:lstStyle/>
          <a:p>
            <a:fld id="{B16CD250-337E-459A-BE60-A6452F89ED55}" type="slidenum">
              <a:rPr lang="en-US" smtClean="0"/>
              <a:t>2</a:t>
            </a:fld>
            <a:endParaRPr lang="en-US" dirty="0"/>
          </a:p>
        </p:txBody>
      </p:sp>
    </p:spTree>
    <p:extLst>
      <p:ext uri="{BB962C8B-B14F-4D97-AF65-F5344CB8AC3E}">
        <p14:creationId xmlns:p14="http://schemas.microsoft.com/office/powerpoint/2010/main" val="82379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900" dirty="0">
              <a:highlight>
                <a:srgbClr val="FFFF00"/>
              </a:highlight>
            </a:endParaRPr>
          </a:p>
        </p:txBody>
      </p:sp>
      <p:sp>
        <p:nvSpPr>
          <p:cNvPr id="4" name="Slide Number Placeholder 3"/>
          <p:cNvSpPr>
            <a:spLocks noGrp="1"/>
          </p:cNvSpPr>
          <p:nvPr>
            <p:ph type="sldNum" sz="quarter" idx="5"/>
          </p:nvPr>
        </p:nvSpPr>
        <p:spPr/>
        <p:txBody>
          <a:bodyPr/>
          <a:lstStyle/>
          <a:p>
            <a:fld id="{B16CD250-337E-459A-BE60-A6452F89ED55}" type="slidenum">
              <a:rPr lang="en-US" smtClean="0"/>
              <a:t>3</a:t>
            </a:fld>
            <a:endParaRPr lang="en-US" dirty="0"/>
          </a:p>
        </p:txBody>
      </p:sp>
    </p:spTree>
    <p:extLst>
      <p:ext uri="{BB962C8B-B14F-4D97-AF65-F5344CB8AC3E}">
        <p14:creationId xmlns:p14="http://schemas.microsoft.com/office/powerpoint/2010/main" val="113579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900" dirty="0">
              <a:highlight>
                <a:srgbClr val="FFFF00"/>
              </a:highlight>
            </a:endParaRPr>
          </a:p>
        </p:txBody>
      </p:sp>
      <p:sp>
        <p:nvSpPr>
          <p:cNvPr id="4" name="Slide Number Placeholder 3"/>
          <p:cNvSpPr>
            <a:spLocks noGrp="1"/>
          </p:cNvSpPr>
          <p:nvPr>
            <p:ph type="sldNum" sz="quarter" idx="5"/>
          </p:nvPr>
        </p:nvSpPr>
        <p:spPr/>
        <p:txBody>
          <a:bodyPr/>
          <a:lstStyle/>
          <a:p>
            <a:fld id="{B16CD250-337E-459A-BE60-A6452F89ED55}" type="slidenum">
              <a:rPr lang="en-US" smtClean="0"/>
              <a:t>4</a:t>
            </a:fld>
            <a:endParaRPr lang="en-US" dirty="0"/>
          </a:p>
        </p:txBody>
      </p:sp>
    </p:spTree>
    <p:extLst>
      <p:ext uri="{BB962C8B-B14F-4D97-AF65-F5344CB8AC3E}">
        <p14:creationId xmlns:p14="http://schemas.microsoft.com/office/powerpoint/2010/main" val="51347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900" dirty="0">
              <a:highlight>
                <a:srgbClr val="FFFF00"/>
              </a:highlight>
            </a:endParaRPr>
          </a:p>
        </p:txBody>
      </p:sp>
      <p:sp>
        <p:nvSpPr>
          <p:cNvPr id="4" name="Slide Number Placeholder 3"/>
          <p:cNvSpPr>
            <a:spLocks noGrp="1"/>
          </p:cNvSpPr>
          <p:nvPr>
            <p:ph type="sldNum" sz="quarter" idx="5"/>
          </p:nvPr>
        </p:nvSpPr>
        <p:spPr/>
        <p:txBody>
          <a:bodyPr/>
          <a:lstStyle/>
          <a:p>
            <a:fld id="{B16CD250-337E-459A-BE60-A6452F89ED55}" type="slidenum">
              <a:rPr lang="en-US" smtClean="0"/>
              <a:t>5</a:t>
            </a:fld>
            <a:endParaRPr lang="en-US" dirty="0"/>
          </a:p>
        </p:txBody>
      </p:sp>
    </p:spTree>
    <p:extLst>
      <p:ext uri="{BB962C8B-B14F-4D97-AF65-F5344CB8AC3E}">
        <p14:creationId xmlns:p14="http://schemas.microsoft.com/office/powerpoint/2010/main" val="3899942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30000" dirty="0">
                <a:highlight>
                  <a:srgbClr val="FFFF00"/>
                </a:highlight>
              </a:rPr>
              <a:t>8 </a:t>
            </a:r>
            <a:r>
              <a:rPr lang="en-US" sz="900" b="0" i="0" kern="1200" dirty="0">
                <a:solidFill>
                  <a:schemeClr val="tx1"/>
                </a:solidFill>
                <a:effectLst/>
                <a:highlight>
                  <a:srgbClr val="FFFF00"/>
                </a:highlight>
                <a:latin typeface="+mn-lt"/>
                <a:ea typeface="+mn-ea"/>
                <a:cs typeface="+mn-cs"/>
              </a:rPr>
              <a:t>Wheaton, A. G., Cunningham, T. J., Ford, E. S., &amp; Croft, J. B. (2015). Employment and activity limitations among adults with chronic obstructive pulmonary disease—United States, 2013. </a:t>
            </a:r>
            <a:r>
              <a:rPr lang="en-US" sz="900" b="0" i="1" kern="1200" dirty="0">
                <a:solidFill>
                  <a:schemeClr val="tx1"/>
                </a:solidFill>
                <a:effectLst/>
                <a:highlight>
                  <a:srgbClr val="FFFF00"/>
                </a:highlight>
                <a:latin typeface="+mn-lt"/>
                <a:ea typeface="+mn-ea"/>
                <a:cs typeface="+mn-cs"/>
              </a:rPr>
              <a:t>MMWR. Morbidity and mortality weekly report</a:t>
            </a:r>
            <a:r>
              <a:rPr lang="en-US" sz="900" b="0" i="0" kern="1200" dirty="0">
                <a:solidFill>
                  <a:schemeClr val="tx1"/>
                </a:solidFill>
                <a:effectLst/>
                <a:highlight>
                  <a:srgbClr val="FFFF00"/>
                </a:highlight>
                <a:latin typeface="+mn-lt"/>
                <a:ea typeface="+mn-ea"/>
                <a:cs typeface="+mn-cs"/>
              </a:rPr>
              <a:t>, </a:t>
            </a:r>
            <a:r>
              <a:rPr lang="en-US" sz="900" b="0" i="1" kern="1200" dirty="0">
                <a:solidFill>
                  <a:schemeClr val="tx1"/>
                </a:solidFill>
                <a:effectLst/>
                <a:highlight>
                  <a:srgbClr val="FFFF00"/>
                </a:highlight>
                <a:latin typeface="+mn-lt"/>
                <a:ea typeface="+mn-ea"/>
                <a:cs typeface="+mn-cs"/>
              </a:rPr>
              <a:t>64</a:t>
            </a:r>
            <a:r>
              <a:rPr lang="en-US" sz="900" b="0" i="0" kern="1200" dirty="0">
                <a:solidFill>
                  <a:schemeClr val="tx1"/>
                </a:solidFill>
                <a:effectLst/>
                <a:highlight>
                  <a:srgbClr val="FFFF00"/>
                </a:highlight>
                <a:latin typeface="+mn-lt"/>
                <a:ea typeface="+mn-ea"/>
                <a:cs typeface="+mn-cs"/>
              </a:rPr>
              <a:t>(11), 289.</a:t>
            </a:r>
            <a:endParaRPr lang="en-US" sz="900" dirty="0">
              <a:highlight>
                <a:srgbClr val="FFFF00"/>
              </a:highlight>
            </a:endParaRPr>
          </a:p>
          <a:p>
            <a:r>
              <a:rPr lang="en-US" sz="900" baseline="30000" dirty="0">
                <a:highlight>
                  <a:srgbClr val="FFFF00"/>
                </a:highlight>
              </a:rPr>
              <a:t>9 </a:t>
            </a:r>
            <a:r>
              <a:rPr lang="en-US" sz="900" b="0" i="0" kern="1200" dirty="0">
                <a:solidFill>
                  <a:schemeClr val="tx1"/>
                </a:solidFill>
                <a:effectLst/>
                <a:highlight>
                  <a:srgbClr val="FFFF00"/>
                </a:highlight>
                <a:latin typeface="+mn-lt"/>
                <a:ea typeface="+mn-ea"/>
                <a:cs typeface="+mn-cs"/>
              </a:rPr>
              <a:t>Centers for Disease Control and Prevention. (2010). How tobacco smoke causes disease: The biology and behavioral basis for smoking-attributable disease: A report of the surgeon general.</a:t>
            </a:r>
            <a:endParaRPr lang="en-US" sz="900" dirty="0">
              <a:highlight>
                <a:srgbClr val="FFFF00"/>
              </a:highlight>
            </a:endParaRPr>
          </a:p>
          <a:p>
            <a:pPr marL="0" indent="0">
              <a:buNone/>
            </a:pPr>
            <a:endParaRPr lang="en-US" sz="900" dirty="0">
              <a:highlight>
                <a:srgbClr val="FFFF00"/>
              </a:highlight>
            </a:endParaRPr>
          </a:p>
        </p:txBody>
      </p:sp>
      <p:sp>
        <p:nvSpPr>
          <p:cNvPr id="4" name="Slide Number Placeholder 3"/>
          <p:cNvSpPr>
            <a:spLocks noGrp="1"/>
          </p:cNvSpPr>
          <p:nvPr>
            <p:ph type="sldNum" sz="quarter" idx="5"/>
          </p:nvPr>
        </p:nvSpPr>
        <p:spPr/>
        <p:txBody>
          <a:bodyPr/>
          <a:lstStyle/>
          <a:p>
            <a:fld id="{B16CD250-337E-459A-BE60-A6452F89ED55}" type="slidenum">
              <a:rPr lang="en-US" smtClean="0"/>
              <a:t>7</a:t>
            </a:fld>
            <a:endParaRPr lang="en-US" dirty="0"/>
          </a:p>
        </p:txBody>
      </p:sp>
    </p:spTree>
    <p:extLst>
      <p:ext uri="{BB962C8B-B14F-4D97-AF65-F5344CB8AC3E}">
        <p14:creationId xmlns:p14="http://schemas.microsoft.com/office/powerpoint/2010/main" val="10284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30000" dirty="0"/>
              <a:t>2</a:t>
            </a:r>
            <a:r>
              <a:rPr lang="en-US" sz="900" dirty="0"/>
              <a:t> </a:t>
            </a:r>
            <a:r>
              <a:rPr lang="en-US" sz="1200" b="0" i="0" kern="1200" dirty="0">
                <a:solidFill>
                  <a:schemeClr val="tx1"/>
                </a:solidFill>
                <a:effectLst/>
                <a:latin typeface="+mn-lt"/>
                <a:ea typeface="+mn-ea"/>
                <a:cs typeface="+mn-cs"/>
              </a:rPr>
              <a:t>Ford, E. S., Croft, J. B., Mannino, D. M., Wheaton, A. G., Zhang, X., &amp; Giles, W. H. (2013). COPD surveillance—United States, 1999-2011. </a:t>
            </a:r>
            <a:r>
              <a:rPr lang="en-US" sz="1200" b="0" i="1" kern="1200" dirty="0">
                <a:solidFill>
                  <a:schemeClr val="tx1"/>
                </a:solidFill>
                <a:effectLst/>
                <a:latin typeface="+mn-lt"/>
                <a:ea typeface="+mn-ea"/>
                <a:cs typeface="+mn-cs"/>
              </a:rPr>
              <a:t>Chest</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144</a:t>
            </a:r>
            <a:r>
              <a:rPr lang="en-US" sz="1200" b="0" i="0" kern="1200" dirty="0">
                <a:solidFill>
                  <a:schemeClr val="tx1"/>
                </a:solidFill>
                <a:effectLst/>
                <a:latin typeface="+mn-lt"/>
                <a:ea typeface="+mn-ea"/>
                <a:cs typeface="+mn-cs"/>
              </a:rPr>
              <a:t>(1), 284-305.</a:t>
            </a:r>
          </a:p>
          <a:p>
            <a:r>
              <a:rPr lang="en-US" baseline="30000" dirty="0"/>
              <a:t>5 </a:t>
            </a:r>
            <a:r>
              <a:rPr lang="en-US" sz="1200" b="0" i="0" kern="1200" dirty="0">
                <a:solidFill>
                  <a:schemeClr val="tx1"/>
                </a:solidFill>
                <a:effectLst/>
                <a:latin typeface="+mn-lt"/>
                <a:ea typeface="+mn-ea"/>
                <a:cs typeface="+mn-cs"/>
              </a:rPr>
              <a:t>Croft JB, Wheaton AG, Liu Y, et al. Urban-rural and state differences in COPD prevalence, Medicare hospitalizations, and mortality — United States, 2015. </a:t>
            </a:r>
            <a:r>
              <a:rPr lang="en-US" sz="1200" b="0" i="1" kern="1200" dirty="0">
                <a:solidFill>
                  <a:schemeClr val="tx1"/>
                </a:solidFill>
                <a:effectLst/>
                <a:latin typeface="+mn-lt"/>
                <a:ea typeface="+mn-ea"/>
                <a:cs typeface="+mn-cs"/>
              </a:rPr>
              <a:t>MMWR Morb Mortal Wkly Rep</a:t>
            </a:r>
            <a:r>
              <a:rPr lang="en-US" sz="1200" b="0" i="0" kern="1200" dirty="0">
                <a:solidFill>
                  <a:schemeClr val="tx1"/>
                </a:solidFill>
                <a:effectLst/>
                <a:latin typeface="+mn-lt"/>
                <a:ea typeface="+mn-ea"/>
                <a:cs typeface="+mn-cs"/>
              </a:rPr>
              <a:t>. 2018;67(7):205–211. </a:t>
            </a:r>
            <a:r>
              <a:rPr lang="en-US" sz="1200" b="0" i="0" u="sng" kern="1200" dirty="0">
                <a:solidFill>
                  <a:schemeClr val="tx1"/>
                </a:solidFill>
                <a:effectLst/>
                <a:latin typeface="+mn-lt"/>
                <a:ea typeface="+mn-ea"/>
                <a:cs typeface="+mn-cs"/>
                <a:hlinkClick r:id="rId3"/>
              </a:rPr>
              <a:t>https://www.cdc.gov/mmwr/volumes/67/wr/mm6707a1.htm?s_cid=mm6707a1_w/</a:t>
            </a:r>
            <a:endParaRPr lang="en-US" dirty="0"/>
          </a:p>
        </p:txBody>
      </p:sp>
      <p:sp>
        <p:nvSpPr>
          <p:cNvPr id="4" name="Slide Number Placeholder 3"/>
          <p:cNvSpPr>
            <a:spLocks noGrp="1"/>
          </p:cNvSpPr>
          <p:nvPr>
            <p:ph type="sldNum" sz="quarter" idx="5"/>
          </p:nvPr>
        </p:nvSpPr>
        <p:spPr/>
        <p:txBody>
          <a:bodyPr/>
          <a:lstStyle/>
          <a:p>
            <a:fld id="{B16CD250-337E-459A-BE60-A6452F89ED55}" type="slidenum">
              <a:rPr lang="en-US" smtClean="0"/>
              <a:t>8</a:t>
            </a:fld>
            <a:endParaRPr lang="en-US" dirty="0"/>
          </a:p>
        </p:txBody>
      </p:sp>
    </p:spTree>
    <p:extLst>
      <p:ext uri="{BB962C8B-B14F-4D97-AF65-F5344CB8AC3E}">
        <p14:creationId xmlns:p14="http://schemas.microsoft.com/office/powerpoint/2010/main" val="148531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10</a:t>
            </a:r>
            <a:r>
              <a:rPr lang="en-US" dirty="0"/>
              <a:t> </a:t>
            </a:r>
            <a:r>
              <a:rPr lang="en-US" sz="1200" b="0" i="0" kern="1200" dirty="0">
                <a:solidFill>
                  <a:schemeClr val="tx1"/>
                </a:solidFill>
                <a:effectLst/>
                <a:latin typeface="+mn-lt"/>
                <a:ea typeface="+mn-ea"/>
                <a:cs typeface="+mn-cs"/>
              </a:rPr>
              <a:t>National Heart, Lung, and Blood Institute. (2018). COPD: Tracking Perceptions of the Individuals Affected and the Providers Who Treat Them.</a:t>
            </a:r>
          </a:p>
        </p:txBody>
      </p:sp>
      <p:sp>
        <p:nvSpPr>
          <p:cNvPr id="4" name="Slide Number Placeholder 3"/>
          <p:cNvSpPr>
            <a:spLocks noGrp="1"/>
          </p:cNvSpPr>
          <p:nvPr>
            <p:ph type="sldNum" sz="quarter" idx="5"/>
          </p:nvPr>
        </p:nvSpPr>
        <p:spPr/>
        <p:txBody>
          <a:bodyPr/>
          <a:lstStyle/>
          <a:p>
            <a:fld id="{B16CD250-337E-459A-BE60-A6452F89ED55}" type="slidenum">
              <a:rPr lang="en-US" smtClean="0"/>
              <a:t>9</a:t>
            </a:fld>
            <a:endParaRPr lang="en-US" dirty="0"/>
          </a:p>
        </p:txBody>
      </p:sp>
    </p:spTree>
    <p:extLst>
      <p:ext uri="{BB962C8B-B14F-4D97-AF65-F5344CB8AC3E}">
        <p14:creationId xmlns:p14="http://schemas.microsoft.com/office/powerpoint/2010/main" val="743872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6CD250-337E-459A-BE60-A6452F89ED55}" type="slidenum">
              <a:rPr lang="en-US" smtClean="0"/>
              <a:t>10</a:t>
            </a:fld>
            <a:endParaRPr lang="en-US" dirty="0"/>
          </a:p>
        </p:txBody>
      </p:sp>
    </p:spTree>
    <p:extLst>
      <p:ext uri="{BB962C8B-B14F-4D97-AF65-F5344CB8AC3E}">
        <p14:creationId xmlns:p14="http://schemas.microsoft.com/office/powerpoint/2010/main" val="2007927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and content box">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7F0837-3CC8-3442-988A-20C7BA32D461}"/>
              </a:ext>
            </a:extLst>
          </p:cNvPr>
          <p:cNvPicPr>
            <a:picLocks noChangeAspect="1"/>
          </p:cNvPicPr>
          <p:nvPr userDrawn="1"/>
        </p:nvPicPr>
        <p:blipFill rotWithShape="1">
          <a:blip r:embed="rId2"/>
          <a:srcRect l="371" r="816" b="70775"/>
          <a:stretch/>
        </p:blipFill>
        <p:spPr>
          <a:xfrm>
            <a:off x="1" y="5553767"/>
            <a:ext cx="12192000" cy="1304233"/>
          </a:xfrm>
          <a:prstGeom prst="rect">
            <a:avLst/>
          </a:prstGeom>
        </p:spPr>
      </p:pic>
      <p:sp>
        <p:nvSpPr>
          <p:cNvPr id="8" name="Rectangle 7">
            <a:extLst>
              <a:ext uri="{FF2B5EF4-FFF2-40B4-BE49-F238E27FC236}">
                <a16:creationId xmlns:a16="http://schemas.microsoft.com/office/drawing/2014/main" id="{F92B0718-22AA-5041-BF54-9E461C7162A9}"/>
              </a:ext>
            </a:extLst>
          </p:cNvPr>
          <p:cNvSpPr/>
          <p:nvPr userDrawn="1"/>
        </p:nvSpPr>
        <p:spPr>
          <a:xfrm>
            <a:off x="409431" y="3817425"/>
            <a:ext cx="8339714" cy="16250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ltLang="en-US" sz="2000" b="1" dirty="0">
              <a:solidFill>
                <a:srgbClr val="0F0E9F"/>
              </a:solidFill>
              <a:latin typeface="Arial" panose="020B0604020202020204" pitchFamily="34" charset="0"/>
              <a:cs typeface="Arial" panose="020B0604020202020204" pitchFamily="34" charset="0"/>
            </a:endParaRPr>
          </a:p>
        </p:txBody>
      </p:sp>
      <p:sp>
        <p:nvSpPr>
          <p:cNvPr id="13" name="Slide Number Placeholder 1">
            <a:extLst>
              <a:ext uri="{FF2B5EF4-FFF2-40B4-BE49-F238E27FC236}">
                <a16:creationId xmlns:a16="http://schemas.microsoft.com/office/drawing/2014/main" id="{151E56F5-494A-0E4D-BF77-425AB6EAADF8}"/>
              </a:ext>
            </a:extLst>
          </p:cNvPr>
          <p:cNvSpPr txBox="1">
            <a:spLocks/>
          </p:cNvSpPr>
          <p:nvPr userDrawn="1"/>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a:t>
            </a:fld>
            <a:endParaRPr lang="en-US" altLang="en-US"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3D05FA9B-730C-6343-B17E-24868C946BA7}"/>
              </a:ext>
            </a:extLst>
          </p:cNvPr>
          <p:cNvPicPr>
            <a:picLocks noChangeAspect="1"/>
          </p:cNvPicPr>
          <p:nvPr userDrawn="1"/>
        </p:nvPicPr>
        <p:blipFill>
          <a:blip r:embed="rId3"/>
          <a:stretch>
            <a:fillRect/>
          </a:stretch>
        </p:blipFill>
        <p:spPr>
          <a:xfrm>
            <a:off x="10578738" y="6014524"/>
            <a:ext cx="951411" cy="581855"/>
          </a:xfrm>
          <a:prstGeom prst="rect">
            <a:avLst/>
          </a:prstGeom>
        </p:spPr>
      </p:pic>
      <p:sp>
        <p:nvSpPr>
          <p:cNvPr id="2" name="Title 1">
            <a:extLst>
              <a:ext uri="{FF2B5EF4-FFF2-40B4-BE49-F238E27FC236}">
                <a16:creationId xmlns:a16="http://schemas.microsoft.com/office/drawing/2014/main" id="{DB64B907-4749-45CE-86EB-8B553BEF00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4359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963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342865"/>
      </p:ext>
    </p:extLst>
  </p:cSld>
  <p:clrMap bg1="lt1" tx1="dk1" bg2="lt2" tx2="dk2" accent1="accent1" accent2="accent2" accent3="accent3" accent4="accent4" accent5="accent5" accent6="accent6" hlink="hlink" folHlink="folHlink"/>
  <p:sldLayoutIdLst>
    <p:sldLayoutId id="2147483773" r:id="rId1"/>
    <p:sldLayoutId id="214748370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hyperlink" Target="https://www.nhlbi.nih.gov/health-topics/education-and-awareness/COPD-national-action-plan"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nhlbi.nih.gov/health-topics/education-and-awareness/copd-learn-more-breathe-better" TargetMode="External"/><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twitter.com/BreatheBetter?lang=en" TargetMode="External"/><Relationship Id="rId4" Type="http://schemas.openxmlformats.org/officeDocument/2006/relationships/hyperlink" Target="https://www.nhlbi.nih.gov/health-topics/education-and-awareness/COPD-national-action-pla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Background image">
            <a:extLst>
              <a:ext uri="{FF2B5EF4-FFF2-40B4-BE49-F238E27FC236}">
                <a16:creationId xmlns:a16="http://schemas.microsoft.com/office/drawing/2014/main" id="{04568E9D-753D-0C4C-AB57-78B3E7A551A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695195" y="4905460"/>
            <a:ext cx="10160039" cy="1261884"/>
          </a:xfrm>
          <a:prstGeom prst="rect">
            <a:avLst/>
          </a:prstGeom>
          <a:noFill/>
        </p:spPr>
        <p:txBody>
          <a:bodyPr wrap="square" rtlCol="0">
            <a:spAutoFit/>
          </a:bodyPr>
          <a:lstStyle/>
          <a:p>
            <a:r>
              <a:rPr lang="en-US" sz="3800" b="1" dirty="0">
                <a:solidFill>
                  <a:schemeClr val="bg1"/>
                </a:solidFill>
                <a:latin typeface="Arial Black" panose="020B0604020202020204" pitchFamily="34" charset="0"/>
                <a:cs typeface="Arial Black" panose="020B0604020202020204" pitchFamily="34" charset="0"/>
              </a:rPr>
              <a:t>What You Should Know</a:t>
            </a:r>
          </a:p>
          <a:p>
            <a:r>
              <a:rPr lang="en-US" sz="3800" b="1" dirty="0">
                <a:solidFill>
                  <a:schemeClr val="bg1"/>
                </a:solidFill>
                <a:latin typeface="Arial Black" panose="020B0604020202020204" pitchFamily="34" charset="0"/>
                <a:cs typeface="Arial Black" panose="020B0604020202020204" pitchFamily="34" charset="0"/>
              </a:rPr>
              <a:t>About COPD</a:t>
            </a:r>
          </a:p>
        </p:txBody>
      </p:sp>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Rounded Corners 5">
            <a:extLst>
              <a:ext uri="{FF2B5EF4-FFF2-40B4-BE49-F238E27FC236}">
                <a16:creationId xmlns:a16="http://schemas.microsoft.com/office/drawing/2014/main" id="{A1B1B36C-C655-42B7-9556-BD514654960B}"/>
              </a:ext>
            </a:extLst>
          </p:cNvPr>
          <p:cNvSpPr/>
          <p:nvPr/>
        </p:nvSpPr>
        <p:spPr>
          <a:xfrm>
            <a:off x="9215845" y="7338284"/>
            <a:ext cx="2855719" cy="1625014"/>
          </a:xfrm>
          <a:prstGeom prst="roundRect">
            <a:avLst/>
          </a:prstGeom>
          <a:solidFill>
            <a:srgbClr val="B80000"/>
          </a:solidFill>
          <a:ln w="38100">
            <a:solidFill>
              <a:schemeClr val="bg1"/>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For content review only. Template and graphics to be updated; references to be finalized upon content approval.</a:t>
            </a:r>
          </a:p>
        </p:txBody>
      </p:sp>
      <p:sp>
        <p:nvSpPr>
          <p:cNvPr id="3" name="Title 2" hidden="1">
            <a:extLst>
              <a:ext uri="{FF2B5EF4-FFF2-40B4-BE49-F238E27FC236}">
                <a16:creationId xmlns:a16="http://schemas.microsoft.com/office/drawing/2014/main" id="{E04AE687-26EE-487E-8D09-4AC4E360A0E6}"/>
              </a:ext>
            </a:extLst>
          </p:cNvPr>
          <p:cNvSpPr>
            <a:spLocks noGrp="1"/>
          </p:cNvSpPr>
          <p:nvPr>
            <p:ph type="title"/>
          </p:nvPr>
        </p:nvSpPr>
        <p:spPr/>
        <p:txBody>
          <a:bodyPr/>
          <a:lstStyle/>
          <a:p>
            <a:r>
              <a:rPr lang="en-US" dirty="0"/>
              <a:t>Title</a:t>
            </a:r>
          </a:p>
        </p:txBody>
      </p:sp>
      <p:sp>
        <p:nvSpPr>
          <p:cNvPr id="4" name="Rectangle 3">
            <a:extLst>
              <a:ext uri="{FF2B5EF4-FFF2-40B4-BE49-F238E27FC236}">
                <a16:creationId xmlns:a16="http://schemas.microsoft.com/office/drawing/2014/main" id="{8F4DECB1-679D-4154-AD5A-4AB7E92EF412}"/>
              </a:ext>
            </a:extLst>
          </p:cNvPr>
          <p:cNvSpPr/>
          <p:nvPr/>
        </p:nvSpPr>
        <p:spPr>
          <a:xfrm>
            <a:off x="155575" y="160338"/>
            <a:ext cx="3423648" cy="369332"/>
          </a:xfrm>
          <a:prstGeom prst="rect">
            <a:avLst/>
          </a:prstGeom>
          <a:ln>
            <a:solidFill>
              <a:schemeClr val="accent1">
                <a:lumMod val="50000"/>
              </a:schemeClr>
            </a:solidFill>
          </a:ln>
        </p:spPr>
        <p:txBody>
          <a:bodyPr wrap="square">
            <a:spAutoFit/>
          </a:bodyPr>
          <a:lstStyle/>
          <a:p>
            <a:r>
              <a:rPr lang="en-US" b="1" dirty="0">
                <a:solidFill>
                  <a:schemeClr val="accent1"/>
                </a:solidFill>
                <a:latin typeface="Arial Black" panose="020B0604020202020204" pitchFamily="34" charset="0"/>
                <a:cs typeface="Arial Black" panose="020B0604020202020204" pitchFamily="34" charset="0"/>
              </a:rPr>
              <a:t>Information provided by:</a:t>
            </a:r>
          </a:p>
        </p:txBody>
      </p:sp>
    </p:spTree>
    <p:extLst>
      <p:ext uri="{BB962C8B-B14F-4D97-AF65-F5344CB8AC3E}">
        <p14:creationId xmlns:p14="http://schemas.microsoft.com/office/powerpoint/2010/main" val="288276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ackground">
            <a:extLst>
              <a:ext uri="{FF2B5EF4-FFF2-40B4-BE49-F238E27FC236}">
                <a16:creationId xmlns:a16="http://schemas.microsoft.com/office/drawing/2014/main" id="{8CD0A527-83FF-C641-A2E3-339A463021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22514" y="383177"/>
            <a:ext cx="8046720"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Treatment of COPD</a:t>
            </a:r>
          </a:p>
        </p:txBody>
      </p:sp>
      <p:sp>
        <p:nvSpPr>
          <p:cNvPr id="11" name="Content Placeholder 2">
            <a:extLst>
              <a:ext uri="{FF2B5EF4-FFF2-40B4-BE49-F238E27FC236}">
                <a16:creationId xmlns:a16="http://schemas.microsoft.com/office/drawing/2014/main" id="{95C6DA7E-5FB4-4957-BCDA-01C9C9AD7B45}"/>
              </a:ext>
            </a:extLst>
          </p:cNvPr>
          <p:cNvSpPr txBox="1">
            <a:spLocks/>
          </p:cNvSpPr>
          <p:nvPr/>
        </p:nvSpPr>
        <p:spPr>
          <a:xfrm>
            <a:off x="733698" y="1121226"/>
            <a:ext cx="5578326" cy="38513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While currently there is no cure for COPD, the disease is highly treatable and manageable.</a:t>
            </a: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Treatment may include:</a:t>
            </a:r>
          </a:p>
          <a:p>
            <a:r>
              <a:rPr lang="en-US" sz="2400" dirty="0">
                <a:latin typeface="Arial" panose="020B0604020202020204" pitchFamily="34" charset="0"/>
                <a:cs typeface="Arial" panose="020B0604020202020204" pitchFamily="34" charset="0"/>
              </a:rPr>
              <a:t>Medicine</a:t>
            </a:r>
          </a:p>
          <a:p>
            <a:r>
              <a:rPr lang="en-US" sz="2400" dirty="0">
                <a:latin typeface="Arial" panose="020B0604020202020204" pitchFamily="34" charset="0"/>
                <a:cs typeface="Arial" panose="020B0604020202020204" pitchFamily="34" charset="0"/>
              </a:rPr>
              <a:t>Pulmonary rehabilitation </a:t>
            </a:r>
          </a:p>
          <a:p>
            <a:r>
              <a:rPr lang="en-US" sz="2400" dirty="0">
                <a:latin typeface="Arial" panose="020B0604020202020204" pitchFamily="34" charset="0"/>
                <a:cs typeface="Arial" panose="020B0604020202020204" pitchFamily="34" charset="0"/>
              </a:rPr>
              <a:t>Lifestyle changes </a:t>
            </a:r>
          </a:p>
          <a:p>
            <a:pPr lvl="1"/>
            <a:endParaRPr lang="en-US"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9" name="Picture 8" descr="Doctor with patient">
            <a:extLst>
              <a:ext uri="{FF2B5EF4-FFF2-40B4-BE49-F238E27FC236}">
                <a16:creationId xmlns:a16="http://schemas.microsoft.com/office/drawing/2014/main" id="{64D389E0-FB98-4E9C-B42A-0E90D8C77B39}"/>
              </a:ext>
            </a:extLst>
          </p:cNvPr>
          <p:cNvPicPr>
            <a:picLocks noChangeAspect="1"/>
          </p:cNvPicPr>
          <p:nvPr/>
        </p:nvPicPr>
        <p:blipFill rotWithShape="1">
          <a:blip r:embed="rId4">
            <a:extLst>
              <a:ext uri="{28A0092B-C50C-407E-A947-70E740481C1C}">
                <a14:useLocalDpi xmlns:a14="http://schemas.microsoft.com/office/drawing/2010/main" val="0"/>
              </a:ext>
            </a:extLst>
          </a:blip>
          <a:srcRect l="-2" r="62856" b="24716"/>
          <a:stretch/>
        </p:blipFill>
        <p:spPr>
          <a:xfrm>
            <a:off x="7149830" y="267617"/>
            <a:ext cx="4802791" cy="5112291"/>
          </a:xfrm>
          <a:prstGeom prst="rect">
            <a:avLst/>
          </a:prstGeom>
          <a:ln>
            <a:noFill/>
          </a:ln>
          <a:effectLst>
            <a:softEdge rad="431800"/>
          </a:effectLst>
        </p:spPr>
      </p:pic>
      <p:sp>
        <p:nvSpPr>
          <p:cNvPr id="2" name="Title 1" hidden="1">
            <a:extLst>
              <a:ext uri="{FF2B5EF4-FFF2-40B4-BE49-F238E27FC236}">
                <a16:creationId xmlns:a16="http://schemas.microsoft.com/office/drawing/2014/main" id="{6AA1B1A3-B8DC-449B-9367-41D49A91D72E}"/>
              </a:ext>
            </a:extLst>
          </p:cNvPr>
          <p:cNvSpPr>
            <a:spLocks noGrp="1"/>
          </p:cNvSpPr>
          <p:nvPr>
            <p:ph type="title"/>
          </p:nvPr>
        </p:nvSpPr>
        <p:spPr/>
        <p:txBody>
          <a:bodyPr/>
          <a:lstStyle/>
          <a:p>
            <a:r>
              <a:rPr lang="en-US" dirty="0"/>
              <a:t>Treatment of COPD</a:t>
            </a:r>
          </a:p>
        </p:txBody>
      </p:sp>
      <p:sp>
        <p:nvSpPr>
          <p:cNvPr id="26" name="Slide Number Placeholder 1">
            <a:extLst>
              <a:ext uri="{FF2B5EF4-FFF2-40B4-BE49-F238E27FC236}">
                <a16:creationId xmlns:a16="http://schemas.microsoft.com/office/drawing/2014/main" id="{CA96A4E2-2F0A-FE46-9318-3BF486161038}"/>
              </a:ext>
            </a:extLst>
          </p:cNvPr>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10</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324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Background">
            <a:extLst>
              <a:ext uri="{FF2B5EF4-FFF2-40B4-BE49-F238E27FC236}">
                <a16:creationId xmlns:a16="http://schemas.microsoft.com/office/drawing/2014/main" id="{F4780D57-569A-0F46-884C-A6B369BCD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22514" y="383177"/>
            <a:ext cx="8046720"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Pulmonary Rehabilitation</a:t>
            </a:r>
          </a:p>
        </p:txBody>
      </p:sp>
      <p:sp>
        <p:nvSpPr>
          <p:cNvPr id="2" name="TextBox 1">
            <a:extLst>
              <a:ext uri="{FF2B5EF4-FFF2-40B4-BE49-F238E27FC236}">
                <a16:creationId xmlns:a16="http://schemas.microsoft.com/office/drawing/2014/main" id="{4AEF85C3-12E9-4B19-8DCB-07617605142F}"/>
              </a:ext>
            </a:extLst>
          </p:cNvPr>
          <p:cNvSpPr txBox="1"/>
          <p:nvPr/>
        </p:nvSpPr>
        <p:spPr>
          <a:xfrm>
            <a:off x="522514" y="1301262"/>
            <a:ext cx="10006149" cy="2308324"/>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Pulmonary rehabilitation may help people with chronic breathing problems to live and breathe better.</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2 in 3 people who participate in pulmonary rehabilitation report positive outcomes.</a:t>
            </a:r>
            <a:r>
              <a:rPr lang="en-US" sz="2400" baseline="30000" dirty="0">
                <a:latin typeface="Arial" panose="020B0604020202020204" pitchFamily="34" charset="0"/>
                <a:cs typeface="Arial" panose="020B0604020202020204" pitchFamily="34" charset="0"/>
              </a:rPr>
              <a:t>11</a:t>
            </a:r>
          </a:p>
          <a:p>
            <a:pPr lvl="0"/>
            <a:endParaRPr lang="en-US" sz="2400" dirty="0">
              <a:latin typeface="Arial" panose="020B0604020202020204" pitchFamily="34" charset="0"/>
              <a:cs typeface="Arial" panose="020B0604020202020204" pitchFamily="34" charset="0"/>
            </a:endParaRPr>
          </a:p>
        </p:txBody>
      </p:sp>
      <p:sp>
        <p:nvSpPr>
          <p:cNvPr id="13" name="Rectangle 12" descr="Background image">
            <a:extLst>
              <a:ext uri="{FF2B5EF4-FFF2-40B4-BE49-F238E27FC236}">
                <a16:creationId xmlns:a16="http://schemas.microsoft.com/office/drawing/2014/main" id="{24FD0111-1614-4F91-A149-958D44C14763}"/>
              </a:ext>
            </a:extLst>
          </p:cNvPr>
          <p:cNvSpPr/>
          <p:nvPr/>
        </p:nvSpPr>
        <p:spPr>
          <a:xfrm>
            <a:off x="1508929" y="3609586"/>
            <a:ext cx="9174144" cy="1574849"/>
          </a:xfrm>
          <a:prstGeom prst="rect">
            <a:avLst/>
          </a:prstGeom>
          <a:solidFill>
            <a:srgbClr val="042F5F"/>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38E1A55-4305-4428-89BE-7CC8345C4056}"/>
              </a:ext>
            </a:extLst>
          </p:cNvPr>
          <p:cNvSpPr txBox="1"/>
          <p:nvPr/>
        </p:nvSpPr>
        <p:spPr>
          <a:xfrm>
            <a:off x="1688148" y="4014250"/>
            <a:ext cx="2967479" cy="923330"/>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Pulmonary Rehabilitation</a:t>
            </a:r>
          </a:p>
          <a:p>
            <a:r>
              <a:rPr lang="en-US" b="1" dirty="0">
                <a:solidFill>
                  <a:schemeClr val="bg1"/>
                </a:solidFill>
                <a:latin typeface="Arial" panose="020B0604020202020204" pitchFamily="34" charset="0"/>
                <a:cs typeface="Arial" panose="020B0604020202020204" pitchFamily="34" charset="0"/>
              </a:rPr>
              <a:t>can help to:</a:t>
            </a:r>
          </a:p>
          <a:p>
            <a:endParaRPr lang="en-US" dirty="0"/>
          </a:p>
        </p:txBody>
      </p:sp>
      <p:pic>
        <p:nvPicPr>
          <p:cNvPr id="14" name="Picture 13" descr="Reduce COPD symptoms; increase physical activity; improve daily life function; improve emotional health">
            <a:extLst>
              <a:ext uri="{FF2B5EF4-FFF2-40B4-BE49-F238E27FC236}">
                <a16:creationId xmlns:a16="http://schemas.microsoft.com/office/drawing/2014/main" id="{D8C1A201-20D9-4BB2-B374-B996D584C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749" y="3719533"/>
            <a:ext cx="5632187" cy="1424710"/>
          </a:xfrm>
          <a:prstGeom prst="rect">
            <a:avLst/>
          </a:prstGeom>
        </p:spPr>
      </p:pic>
      <p:sp>
        <p:nvSpPr>
          <p:cNvPr id="3" name="Title 2" hidden="1">
            <a:extLst>
              <a:ext uri="{FF2B5EF4-FFF2-40B4-BE49-F238E27FC236}">
                <a16:creationId xmlns:a16="http://schemas.microsoft.com/office/drawing/2014/main" id="{DA4BBB74-8769-4657-AB3C-3D7CF2EEA660}"/>
              </a:ext>
            </a:extLst>
          </p:cNvPr>
          <p:cNvSpPr>
            <a:spLocks noGrp="1"/>
          </p:cNvSpPr>
          <p:nvPr>
            <p:ph type="title"/>
          </p:nvPr>
        </p:nvSpPr>
        <p:spPr/>
        <p:txBody>
          <a:bodyPr/>
          <a:lstStyle/>
          <a:p>
            <a:r>
              <a:rPr lang="en-US" dirty="0"/>
              <a:t>Pulmonary Rehabilitation</a:t>
            </a:r>
          </a:p>
        </p:txBody>
      </p:sp>
      <p:sp>
        <p:nvSpPr>
          <p:cNvPr id="25" name="Slide Number Placeholder 1">
            <a:extLst>
              <a:ext uri="{FF2B5EF4-FFF2-40B4-BE49-F238E27FC236}">
                <a16:creationId xmlns:a16="http://schemas.microsoft.com/office/drawing/2014/main" id="{A0008DFF-A9D1-5E4B-B337-19EE62051A6F}"/>
              </a:ext>
            </a:extLst>
          </p:cNvPr>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11</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1517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ackground">
            <a:extLst>
              <a:ext uri="{FF2B5EF4-FFF2-40B4-BE49-F238E27FC236}">
                <a16:creationId xmlns:a16="http://schemas.microsoft.com/office/drawing/2014/main" id="{10DA6B8D-BA11-6A4D-A2FE-D2DCBB8527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22513" y="383177"/>
            <a:ext cx="9289077"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Awareness of COPD</a:t>
            </a:r>
          </a:p>
        </p:txBody>
      </p:sp>
      <p:sp>
        <p:nvSpPr>
          <p:cNvPr id="10" name="Content Placeholder 2"/>
          <p:cNvSpPr txBox="1">
            <a:spLocks/>
          </p:cNvSpPr>
          <p:nvPr/>
        </p:nvSpPr>
        <p:spPr>
          <a:xfrm>
            <a:off x="733698" y="1121226"/>
            <a:ext cx="6550187" cy="427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Awareness of COPD has increased in the past 10 years, yet nearly </a:t>
            </a:r>
            <a:r>
              <a:rPr lang="en-US" sz="2400" b="1" dirty="0">
                <a:latin typeface="Arial" panose="020B0604020202020204" pitchFamily="34" charset="0"/>
                <a:cs typeface="Arial" panose="020B0604020202020204" pitchFamily="34" charset="0"/>
              </a:rPr>
              <a:t>one-quarter of adults in the U.S. have not heard of COPD.</a:t>
            </a:r>
            <a:r>
              <a:rPr lang="en-US" sz="2400" baseline="30000" dirty="0">
                <a:latin typeface="Arial" panose="020B0604020202020204" pitchFamily="34" charset="0"/>
                <a:cs typeface="Arial" panose="020B0604020202020204" pitchFamily="34" charset="0"/>
              </a:rPr>
              <a:t>10</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Roughly </a:t>
            </a:r>
            <a:r>
              <a:rPr lang="en-US" sz="2400" b="1" dirty="0">
                <a:latin typeface="Arial" panose="020B0604020202020204" pitchFamily="34" charset="0"/>
                <a:cs typeface="Arial" panose="020B0604020202020204" pitchFamily="34" charset="0"/>
              </a:rPr>
              <a:t>3 out of 10 people with COPD symptoms go undiagnosed and untreated.</a:t>
            </a:r>
            <a:r>
              <a:rPr lang="en-US" sz="2400" baseline="30000" dirty="0">
                <a:latin typeface="Arial" panose="020B0604020202020204" pitchFamily="34" charset="0"/>
                <a:cs typeface="Arial" panose="020B0604020202020204" pitchFamily="34" charset="0"/>
              </a:rPr>
              <a:t>10</a:t>
            </a:r>
          </a:p>
          <a:p>
            <a:pPr lvl="1"/>
            <a:r>
              <a:rPr lang="en-US" dirty="0">
                <a:latin typeface="Arial" panose="020B0604020202020204" pitchFamily="34" charset="0"/>
                <a:cs typeface="Arial" panose="020B0604020202020204" pitchFamily="34" charset="0"/>
              </a:rPr>
              <a:t>In 2018, 7 out of 10 people who were symptomatic of COPD reported those to their health care providers.</a:t>
            </a:r>
            <a:endParaRPr lang="en-US" b="1" dirty="0">
              <a:latin typeface="Arial" panose="020B0604020202020204" pitchFamily="34" charset="0"/>
              <a:cs typeface="Arial" panose="020B0604020202020204" pitchFamily="34" charset="0"/>
            </a:endParaRPr>
          </a:p>
          <a:p>
            <a:pPr lvl="0"/>
            <a:endParaRPr lang="en-US" sz="2400" b="1" dirty="0">
              <a:latin typeface="Arial" panose="020B0604020202020204" pitchFamily="34" charset="0"/>
              <a:cs typeface="Arial" panose="020B0604020202020204" pitchFamily="34" charset="0"/>
            </a:endParaRPr>
          </a:p>
          <a:p>
            <a:pPr marL="342900" lvl="1" indent="-342900">
              <a:spcBef>
                <a:spcPts val="0"/>
              </a:spcBef>
              <a:spcAft>
                <a:spcPts val="600"/>
              </a:spcAft>
              <a:buFontTx/>
              <a:buChar char="•"/>
              <a:defRPr/>
            </a:pPr>
            <a:endParaRPr lang="en-US" dirty="0">
              <a:latin typeface="Arial" panose="020B0604020202020204" pitchFamily="34" charset="0"/>
              <a:cs typeface="Arial" panose="020B0604020202020204" pitchFamily="34" charset="0"/>
            </a:endParaRPr>
          </a:p>
        </p:txBody>
      </p:sp>
      <p:graphicFrame>
        <p:nvGraphicFramePr>
          <p:cNvPr id="8" name="Chart 7" descr="Pie chart showing 71% of adults having heard of COPD, 25% of adults that haven't and the rest aren't sure.">
            <a:extLst>
              <a:ext uri="{FF2B5EF4-FFF2-40B4-BE49-F238E27FC236}">
                <a16:creationId xmlns:a16="http://schemas.microsoft.com/office/drawing/2014/main" id="{D4BBCB51-C267-E841-9F31-159FCEC94E05}"/>
              </a:ext>
            </a:extLst>
          </p:cNvPr>
          <p:cNvGraphicFramePr/>
          <p:nvPr>
            <p:extLst>
              <p:ext uri="{D42A27DB-BD31-4B8C-83A1-F6EECF244321}">
                <p14:modId xmlns:p14="http://schemas.microsoft.com/office/powerpoint/2010/main" val="1130825159"/>
              </p:ext>
            </p:extLst>
          </p:nvPr>
        </p:nvGraphicFramePr>
        <p:xfrm>
          <a:off x="7434197" y="1150299"/>
          <a:ext cx="4410553" cy="308923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hidden="1">
            <a:extLst>
              <a:ext uri="{FF2B5EF4-FFF2-40B4-BE49-F238E27FC236}">
                <a16:creationId xmlns:a16="http://schemas.microsoft.com/office/drawing/2014/main" id="{C0D4B461-189F-49D6-9BC8-F427E2D66EF9}"/>
              </a:ext>
            </a:extLst>
          </p:cNvPr>
          <p:cNvSpPr>
            <a:spLocks noGrp="1"/>
          </p:cNvSpPr>
          <p:nvPr>
            <p:ph type="title"/>
          </p:nvPr>
        </p:nvSpPr>
        <p:spPr/>
        <p:txBody>
          <a:bodyPr/>
          <a:lstStyle/>
          <a:p>
            <a:r>
              <a:rPr lang="en-US" dirty="0"/>
              <a:t>Awareness of COPD</a:t>
            </a:r>
          </a:p>
        </p:txBody>
      </p:sp>
      <p:sp>
        <p:nvSpPr>
          <p:cNvPr id="26" name="Slide Number Placeholder 1">
            <a:extLst>
              <a:ext uri="{FF2B5EF4-FFF2-40B4-BE49-F238E27FC236}">
                <a16:creationId xmlns:a16="http://schemas.microsoft.com/office/drawing/2014/main" id="{CADFB879-0659-D047-858D-50AB38C9BEFD}"/>
              </a:ext>
            </a:extLst>
          </p:cNvPr>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12</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55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ackground">
            <a:extLst>
              <a:ext uri="{FF2B5EF4-FFF2-40B4-BE49-F238E27FC236}">
                <a16:creationId xmlns:a16="http://schemas.microsoft.com/office/drawing/2014/main" id="{68822852-190D-1541-9496-4E4153BCB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22514" y="383177"/>
            <a:ext cx="8046720"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Advancing Knowledge</a:t>
            </a:r>
          </a:p>
        </p:txBody>
      </p:sp>
      <p:sp>
        <p:nvSpPr>
          <p:cNvPr id="10" name="Content Placeholder 2"/>
          <p:cNvSpPr txBox="1">
            <a:spLocks/>
          </p:cNvSpPr>
          <p:nvPr/>
        </p:nvSpPr>
        <p:spPr>
          <a:xfrm>
            <a:off x="733696" y="1121226"/>
            <a:ext cx="11048873" cy="41213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Overcoming barriers to prevention, early diagnosis, treatment, and management of COPD can help slow the progression of the disease and lessen some symptoms.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Of those who have COPD or know someone who does, </a:t>
            </a:r>
            <a:r>
              <a:rPr lang="en-US" sz="2400" b="1" dirty="0">
                <a:latin typeface="Arial" panose="020B0604020202020204" pitchFamily="34" charset="0"/>
                <a:cs typeface="Arial" panose="020B0604020202020204" pitchFamily="34" charset="0"/>
              </a:rPr>
              <a:t>50% are interested in getting more information about COPD treatment.</a:t>
            </a:r>
            <a:r>
              <a:rPr lang="en-US" sz="2400" baseline="30000" dirty="0">
                <a:latin typeface="Arial" panose="020B0604020202020204" pitchFamily="34" charset="0"/>
                <a:cs typeface="Arial" panose="020B0604020202020204" pitchFamily="34" charset="0"/>
              </a:rPr>
              <a:t>10</a:t>
            </a:r>
          </a:p>
          <a:p>
            <a:pPr lvl="1"/>
            <a:r>
              <a:rPr lang="en-US" dirty="0">
                <a:latin typeface="Arial" panose="020B0604020202020204" pitchFamily="34" charset="0"/>
                <a:cs typeface="Arial" panose="020B0604020202020204" pitchFamily="34" charset="0"/>
              </a:rPr>
              <a:t>Of particular interest is information about availability/effectiveness of treatments, effectiveness of new treatments, and ongoing research advancing treatments.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8" name="Picture 7" descr="Medications, pulmonary rehab, healthy living and lifestyle changes">
            <a:extLst>
              <a:ext uri="{FF2B5EF4-FFF2-40B4-BE49-F238E27FC236}">
                <a16:creationId xmlns:a16="http://schemas.microsoft.com/office/drawing/2014/main" id="{A9188EF1-6CB0-4F16-9969-E5FCD56F079F}"/>
              </a:ext>
            </a:extLst>
          </p:cNvPr>
          <p:cNvPicPr>
            <a:picLocks noChangeAspect="1"/>
          </p:cNvPicPr>
          <p:nvPr/>
        </p:nvPicPr>
        <p:blipFill rotWithShape="1">
          <a:blip r:embed="rId4">
            <a:extLst>
              <a:ext uri="{28A0092B-C50C-407E-A947-70E740481C1C}">
                <a14:useLocalDpi xmlns:a14="http://schemas.microsoft.com/office/drawing/2010/main" val="0"/>
              </a:ext>
            </a:extLst>
          </a:blip>
          <a:srcRect t="28848" r="3553" b="43527"/>
          <a:stretch/>
        </p:blipFill>
        <p:spPr>
          <a:xfrm>
            <a:off x="2868707" y="4565861"/>
            <a:ext cx="6454588" cy="970591"/>
          </a:xfrm>
          <a:prstGeom prst="rect">
            <a:avLst/>
          </a:prstGeom>
        </p:spPr>
      </p:pic>
      <p:sp>
        <p:nvSpPr>
          <p:cNvPr id="2" name="Title 1" hidden="1">
            <a:extLst>
              <a:ext uri="{FF2B5EF4-FFF2-40B4-BE49-F238E27FC236}">
                <a16:creationId xmlns:a16="http://schemas.microsoft.com/office/drawing/2014/main" id="{28AC48C2-DE2D-4CEB-ADB0-E9D99FE86309}"/>
              </a:ext>
            </a:extLst>
          </p:cNvPr>
          <p:cNvSpPr>
            <a:spLocks noGrp="1"/>
          </p:cNvSpPr>
          <p:nvPr>
            <p:ph type="title"/>
          </p:nvPr>
        </p:nvSpPr>
        <p:spPr/>
        <p:txBody>
          <a:bodyPr/>
          <a:lstStyle/>
          <a:p>
            <a:r>
              <a:rPr lang="en-US" dirty="0"/>
              <a:t>Advancing Knowledge</a:t>
            </a:r>
          </a:p>
        </p:txBody>
      </p:sp>
      <p:sp>
        <p:nvSpPr>
          <p:cNvPr id="26" name="Slide Number Placeholder 1">
            <a:extLst>
              <a:ext uri="{FF2B5EF4-FFF2-40B4-BE49-F238E27FC236}">
                <a16:creationId xmlns:a16="http://schemas.microsoft.com/office/drawing/2014/main" id="{450A7D3C-48B3-D843-AF80-997784D17995}"/>
              </a:ext>
            </a:extLst>
          </p:cNvPr>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13</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3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ackground">
            <a:extLst>
              <a:ext uri="{FF2B5EF4-FFF2-40B4-BE49-F238E27FC236}">
                <a16:creationId xmlns:a16="http://schemas.microsoft.com/office/drawing/2014/main" id="{DAABF60E-9AE3-7146-9970-2B1E77064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22514" y="383177"/>
            <a:ext cx="7620000"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COPD National Action Plan</a:t>
            </a:r>
          </a:p>
        </p:txBody>
      </p:sp>
      <p:sp>
        <p:nvSpPr>
          <p:cNvPr id="10" name="Content Placeholder 2"/>
          <p:cNvSpPr txBox="1">
            <a:spLocks/>
          </p:cNvSpPr>
          <p:nvPr/>
        </p:nvSpPr>
        <p:spPr>
          <a:xfrm>
            <a:off x="578885" y="1078406"/>
            <a:ext cx="7279811" cy="324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133350" indent="0">
              <a:lnSpc>
                <a:spcPct val="100000"/>
              </a:lnSpc>
              <a:buNone/>
              <a:tabLst>
                <a:tab pos="358140" algn="l"/>
                <a:tab pos="358775" algn="l"/>
              </a:tabLst>
            </a:pPr>
            <a:r>
              <a:rPr lang="en-US" sz="2400" spc="-30" dirty="0">
                <a:latin typeface="Arial" panose="020B0604020202020204" pitchFamily="34" charset="0"/>
                <a:cs typeface="Arial" panose="020B0604020202020204" pitchFamily="34" charset="0"/>
              </a:rPr>
              <a:t>Millions have already been spent on direct, and indirect, costs for COPD-related care and it is expected to increase.</a:t>
            </a:r>
          </a:p>
          <a:p>
            <a:pPr marL="355600" marR="133350" indent="-342900">
              <a:lnSpc>
                <a:spcPct val="100000"/>
              </a:lnSpc>
              <a:tabLst>
                <a:tab pos="358140" algn="l"/>
                <a:tab pos="358775" algn="l"/>
              </a:tabLst>
            </a:pPr>
            <a:r>
              <a:rPr lang="en-US" sz="2400" spc="-30" dirty="0">
                <a:latin typeface="Arial" panose="020B0604020202020204" pitchFamily="34" charset="0"/>
                <a:cs typeface="Arial" panose="020B0604020202020204" pitchFamily="34" charset="0"/>
              </a:rPr>
              <a:t>Developed </a:t>
            </a:r>
            <a:r>
              <a:rPr lang="en-US" sz="2400" spc="-20" dirty="0">
                <a:latin typeface="Arial" panose="020B0604020202020204" pitchFamily="34" charset="0"/>
                <a:cs typeface="Arial" panose="020B0604020202020204" pitchFamily="34" charset="0"/>
              </a:rPr>
              <a:t>at the request </a:t>
            </a:r>
            <a:r>
              <a:rPr lang="en-US" sz="2400" spc="-25" dirty="0">
                <a:latin typeface="Arial" panose="020B0604020202020204" pitchFamily="34" charset="0"/>
                <a:cs typeface="Arial" panose="020B0604020202020204" pitchFamily="34" charset="0"/>
              </a:rPr>
              <a:t>of Congress </a:t>
            </a:r>
            <a:r>
              <a:rPr lang="en-US" sz="2400" spc="-35" dirty="0">
                <a:latin typeface="Arial" panose="020B0604020202020204" pitchFamily="34" charset="0"/>
                <a:cs typeface="Arial" panose="020B0604020202020204" pitchFamily="34" charset="0"/>
              </a:rPr>
              <a:t>with </a:t>
            </a:r>
            <a:r>
              <a:rPr lang="en-US" sz="2400" spc="-20" dirty="0">
                <a:latin typeface="Arial" panose="020B0604020202020204" pitchFamily="34" charset="0"/>
                <a:cs typeface="Arial" panose="020B0604020202020204" pitchFamily="34" charset="0"/>
              </a:rPr>
              <a:t>input </a:t>
            </a:r>
            <a:r>
              <a:rPr lang="en-US" sz="2400" spc="-25" dirty="0">
                <a:latin typeface="Arial" panose="020B0604020202020204" pitchFamily="34" charset="0"/>
                <a:cs typeface="Arial" panose="020B0604020202020204" pitchFamily="34" charset="0"/>
              </a:rPr>
              <a:t>from</a:t>
            </a:r>
            <a:r>
              <a:rPr lang="en-US" sz="2400" spc="-90" dirty="0">
                <a:latin typeface="Arial" panose="020B0604020202020204" pitchFamily="34" charset="0"/>
                <a:cs typeface="Arial" panose="020B0604020202020204" pitchFamily="34" charset="0"/>
              </a:rPr>
              <a:t> </a:t>
            </a:r>
            <a:r>
              <a:rPr lang="en-US" sz="2400" spc="-20" dirty="0">
                <a:latin typeface="Arial" panose="020B0604020202020204" pitchFamily="34" charset="0"/>
                <a:cs typeface="Arial" panose="020B0604020202020204" pitchFamily="34" charset="0"/>
              </a:rPr>
              <a:t>the </a:t>
            </a:r>
            <a:r>
              <a:rPr lang="en-US" sz="2400" spc="-25" dirty="0">
                <a:latin typeface="Arial" panose="020B0604020202020204" pitchFamily="34" charset="0"/>
                <a:cs typeface="Arial" panose="020B0604020202020204" pitchFamily="34" charset="0"/>
              </a:rPr>
              <a:t>broad </a:t>
            </a:r>
            <a:r>
              <a:rPr lang="en-US" sz="2400" spc="-20" dirty="0">
                <a:latin typeface="Arial" panose="020B0604020202020204" pitchFamily="34" charset="0"/>
                <a:cs typeface="Arial" panose="020B0604020202020204" pitchFamily="34" charset="0"/>
              </a:rPr>
              <a:t>COPD</a:t>
            </a:r>
            <a:r>
              <a:rPr lang="en-US" sz="2400" spc="-50" dirty="0">
                <a:latin typeface="Arial" panose="020B0604020202020204" pitchFamily="34" charset="0"/>
                <a:cs typeface="Arial" panose="020B0604020202020204" pitchFamily="34" charset="0"/>
              </a:rPr>
              <a:t> </a:t>
            </a:r>
            <a:r>
              <a:rPr lang="en-US" sz="2400" spc="-30" dirty="0">
                <a:latin typeface="Arial" panose="020B0604020202020204" pitchFamily="34" charset="0"/>
                <a:cs typeface="Arial" panose="020B0604020202020204" pitchFamily="34" charset="0"/>
              </a:rPr>
              <a:t>community.</a:t>
            </a:r>
            <a:endParaRPr lang="en-US" sz="2400" spc="-15" dirty="0">
              <a:latin typeface="Arial" panose="020B0604020202020204" pitchFamily="34" charset="0"/>
              <a:cs typeface="Arial" panose="020B0604020202020204" pitchFamily="34" charset="0"/>
            </a:endParaRPr>
          </a:p>
          <a:p>
            <a:pPr marL="358140" marR="133350" indent="-345440">
              <a:lnSpc>
                <a:spcPct val="100000"/>
              </a:lnSpc>
              <a:tabLst>
                <a:tab pos="358140" algn="l"/>
                <a:tab pos="358775" algn="l"/>
              </a:tabLst>
            </a:pPr>
            <a:r>
              <a:rPr lang="en-US" sz="2400" spc="-15" dirty="0">
                <a:latin typeface="Arial" panose="020B0604020202020204" pitchFamily="34" charset="0"/>
                <a:cs typeface="Arial" panose="020B0604020202020204" pitchFamily="34" charset="0"/>
              </a:rPr>
              <a:t>The </a:t>
            </a:r>
            <a:r>
              <a:rPr lang="en-US" sz="2400" spc="-35" dirty="0">
                <a:latin typeface="Arial" panose="020B0604020202020204" pitchFamily="34" charset="0"/>
                <a:cs typeface="Arial" panose="020B0604020202020204" pitchFamily="34" charset="0"/>
              </a:rPr>
              <a:t>first-ever </a:t>
            </a:r>
            <a:r>
              <a:rPr lang="en-US" sz="2400" spc="-25" dirty="0">
                <a:latin typeface="Arial" panose="020B0604020202020204" pitchFamily="34" charset="0"/>
                <a:cs typeface="Arial" panose="020B0604020202020204" pitchFamily="34" charset="0"/>
              </a:rPr>
              <a:t>blueprint </a:t>
            </a:r>
            <a:r>
              <a:rPr lang="en-US" sz="2400" spc="-20" dirty="0">
                <a:latin typeface="Arial" panose="020B0604020202020204" pitchFamily="34" charset="0"/>
                <a:cs typeface="Arial" panose="020B0604020202020204" pitchFamily="34" charset="0"/>
              </a:rPr>
              <a:t>for</a:t>
            </a:r>
            <a:r>
              <a:rPr lang="en-US" sz="2400" spc="-114"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 </a:t>
            </a:r>
            <a:r>
              <a:rPr lang="en-US" sz="2400" spc="-30" dirty="0">
                <a:latin typeface="Arial" panose="020B0604020202020204" pitchFamily="34" charset="0"/>
                <a:cs typeface="Arial" panose="020B0604020202020204" pitchFamily="34" charset="0"/>
              </a:rPr>
              <a:t>multi-faceted, </a:t>
            </a:r>
            <a:r>
              <a:rPr lang="en-US" sz="2400" spc="-15" dirty="0">
                <a:latin typeface="Arial" panose="020B0604020202020204" pitchFamily="34" charset="0"/>
                <a:cs typeface="Arial" panose="020B0604020202020204" pitchFamily="34" charset="0"/>
              </a:rPr>
              <a:t>unified </a:t>
            </a:r>
            <a:r>
              <a:rPr lang="en-US" sz="2400" spc="-20" dirty="0">
                <a:latin typeface="Arial" panose="020B0604020202020204" pitchFamily="34" charset="0"/>
                <a:cs typeface="Arial" panose="020B0604020202020204" pitchFamily="34" charset="0"/>
              </a:rPr>
              <a:t>fight </a:t>
            </a:r>
            <a:r>
              <a:rPr lang="en-US" sz="2400" spc="-25" dirty="0">
                <a:latin typeface="Arial" panose="020B0604020202020204" pitchFamily="34" charset="0"/>
                <a:cs typeface="Arial" panose="020B0604020202020204" pitchFamily="34" charset="0"/>
              </a:rPr>
              <a:t>against </a:t>
            </a:r>
            <a:r>
              <a:rPr lang="en-US" sz="2400" spc="-20" dirty="0">
                <a:latin typeface="Arial" panose="020B0604020202020204" pitchFamily="34" charset="0"/>
                <a:cs typeface="Arial" panose="020B0604020202020204" pitchFamily="34" charset="0"/>
              </a:rPr>
              <a:t>the</a:t>
            </a:r>
            <a:r>
              <a:rPr lang="en-US" sz="2400" spc="-45" dirty="0">
                <a:latin typeface="Arial" panose="020B0604020202020204" pitchFamily="34" charset="0"/>
                <a:cs typeface="Arial" panose="020B0604020202020204" pitchFamily="34" charset="0"/>
              </a:rPr>
              <a:t> </a:t>
            </a:r>
            <a:r>
              <a:rPr lang="en-US" sz="2400" spc="-25" dirty="0">
                <a:latin typeface="Arial" panose="020B0604020202020204" pitchFamily="34" charset="0"/>
                <a:cs typeface="Arial" panose="020B0604020202020204" pitchFamily="34" charset="0"/>
              </a:rPr>
              <a:t>disease.</a:t>
            </a:r>
            <a:endParaRPr lang="en-US" sz="2400" spc="-30" dirty="0">
              <a:latin typeface="Arial" panose="020B0604020202020204" pitchFamily="34" charset="0"/>
              <a:cs typeface="Arial" panose="020B0604020202020204" pitchFamily="34" charset="0"/>
            </a:endParaRPr>
          </a:p>
          <a:p>
            <a:pPr marL="358140" marR="5080" indent="-345440">
              <a:lnSpc>
                <a:spcPct val="100000"/>
              </a:lnSpc>
              <a:tabLst>
                <a:tab pos="358140" algn="l"/>
                <a:tab pos="358775" algn="l"/>
              </a:tabLst>
            </a:pPr>
            <a:r>
              <a:rPr lang="en-US" sz="2400" spc="-35" dirty="0">
                <a:latin typeface="Arial" panose="020B0604020202020204" pitchFamily="34" charset="0"/>
                <a:cs typeface="Arial" panose="020B0604020202020204" pitchFamily="34" charset="0"/>
              </a:rPr>
              <a:t>Provides </a:t>
            </a:r>
            <a:r>
              <a:rPr lang="en-US" sz="2400" dirty="0">
                <a:latin typeface="Arial" panose="020B0604020202020204" pitchFamily="34" charset="0"/>
                <a:cs typeface="Arial" panose="020B0604020202020204" pitchFamily="34" charset="0"/>
              </a:rPr>
              <a:t>a </a:t>
            </a:r>
            <a:r>
              <a:rPr lang="en-US" sz="2400" spc="-30" dirty="0">
                <a:latin typeface="Arial" panose="020B0604020202020204" pitchFamily="34" charset="0"/>
                <a:cs typeface="Arial" panose="020B0604020202020204" pitchFamily="34" charset="0"/>
              </a:rPr>
              <a:t>comprehensive framework </a:t>
            </a:r>
            <a:r>
              <a:rPr lang="en-US" sz="2400" spc="-20" dirty="0">
                <a:latin typeface="Arial" panose="020B0604020202020204" pitchFamily="34" charset="0"/>
                <a:cs typeface="Arial" panose="020B0604020202020204" pitchFamily="34" charset="0"/>
              </a:rPr>
              <a:t>for </a:t>
            </a:r>
            <a:r>
              <a:rPr lang="en-US" sz="2400" spc="-25" dirty="0">
                <a:latin typeface="Arial" panose="020B0604020202020204" pitchFamily="34" charset="0"/>
                <a:cs typeface="Arial" panose="020B0604020202020204" pitchFamily="34" charset="0"/>
              </a:rPr>
              <a:t>action </a:t>
            </a:r>
            <a:r>
              <a:rPr lang="en-US" sz="2400" spc="-35" dirty="0">
                <a:latin typeface="Arial" panose="020B0604020202020204" pitchFamily="34" charset="0"/>
                <a:cs typeface="Arial" panose="020B0604020202020204" pitchFamily="34" charset="0"/>
              </a:rPr>
              <a:t>by </a:t>
            </a:r>
            <a:r>
              <a:rPr lang="en-US" sz="2400" spc="-25" dirty="0">
                <a:latin typeface="Arial" panose="020B0604020202020204" pitchFamily="34" charset="0"/>
                <a:cs typeface="Arial" panose="020B0604020202020204" pitchFamily="34" charset="0"/>
              </a:rPr>
              <a:t>those </a:t>
            </a:r>
            <a:r>
              <a:rPr lang="en-US" sz="2400" spc="-20" dirty="0">
                <a:latin typeface="Arial" panose="020B0604020202020204" pitchFamily="34" charset="0"/>
                <a:cs typeface="Arial" panose="020B0604020202020204" pitchFamily="34" charset="0"/>
              </a:rPr>
              <a:t>affected </a:t>
            </a:r>
            <a:r>
              <a:rPr lang="en-US" sz="2400" spc="-35" dirty="0">
                <a:latin typeface="Arial" panose="020B0604020202020204" pitchFamily="34" charset="0"/>
                <a:cs typeface="Arial" panose="020B0604020202020204" pitchFamily="34" charset="0"/>
              </a:rPr>
              <a:t>by </a:t>
            </a:r>
            <a:r>
              <a:rPr lang="en-US" sz="2400" spc="-20" dirty="0">
                <a:latin typeface="Arial" panose="020B0604020202020204" pitchFamily="34" charset="0"/>
                <a:cs typeface="Arial" panose="020B0604020202020204" pitchFamily="34" charset="0"/>
              </a:rPr>
              <a:t>the</a:t>
            </a:r>
            <a:r>
              <a:rPr lang="en-US" sz="2400" spc="-110" dirty="0">
                <a:latin typeface="Arial" panose="020B0604020202020204" pitchFamily="34" charset="0"/>
                <a:cs typeface="Arial" panose="020B0604020202020204" pitchFamily="34" charset="0"/>
              </a:rPr>
              <a:t> </a:t>
            </a:r>
            <a:r>
              <a:rPr lang="en-US" sz="2400" spc="-25" dirty="0">
                <a:latin typeface="Arial" panose="020B0604020202020204" pitchFamily="34" charset="0"/>
                <a:cs typeface="Arial" panose="020B0604020202020204" pitchFamily="34" charset="0"/>
              </a:rPr>
              <a:t>disease </a:t>
            </a:r>
            <a:r>
              <a:rPr lang="en-US" sz="2400" spc="-10" dirty="0">
                <a:latin typeface="Arial" panose="020B0604020202020204" pitchFamily="34" charset="0"/>
                <a:cs typeface="Arial" panose="020B0604020202020204" pitchFamily="34" charset="0"/>
              </a:rPr>
              <a:t>and </a:t>
            </a:r>
            <a:r>
              <a:rPr lang="en-US" sz="2400" spc="-25" dirty="0">
                <a:latin typeface="Arial" panose="020B0604020202020204" pitchFamily="34" charset="0"/>
                <a:cs typeface="Arial" panose="020B0604020202020204" pitchFamily="34" charset="0"/>
              </a:rPr>
              <a:t>those </a:t>
            </a:r>
            <a:r>
              <a:rPr lang="en-US" sz="2400" spc="-20" dirty="0">
                <a:latin typeface="Arial" panose="020B0604020202020204" pitchFamily="34" charset="0"/>
                <a:cs typeface="Arial" panose="020B0604020202020204" pitchFamily="34" charset="0"/>
              </a:rPr>
              <a:t>who care about </a:t>
            </a:r>
            <a:r>
              <a:rPr lang="en-US" sz="2400" spc="-25" dirty="0">
                <a:latin typeface="Arial" panose="020B0604020202020204" pitchFamily="34" charset="0"/>
                <a:cs typeface="Arial" panose="020B0604020202020204" pitchFamily="34" charset="0"/>
              </a:rPr>
              <a:t>reducing </a:t>
            </a:r>
            <a:r>
              <a:rPr lang="en-US" sz="2400" spc="-20" dirty="0">
                <a:latin typeface="Arial" panose="020B0604020202020204" pitchFamily="34" charset="0"/>
                <a:cs typeface="Arial" panose="020B0604020202020204" pitchFamily="34" charset="0"/>
              </a:rPr>
              <a:t>its</a:t>
            </a:r>
            <a:r>
              <a:rPr lang="en-US" sz="2400" spc="-45" dirty="0">
                <a:latin typeface="Arial" panose="020B0604020202020204" pitchFamily="34" charset="0"/>
                <a:cs typeface="Arial" panose="020B0604020202020204" pitchFamily="34" charset="0"/>
              </a:rPr>
              <a:t> </a:t>
            </a:r>
            <a:r>
              <a:rPr lang="en-US" sz="2400" spc="-20" dirty="0">
                <a:latin typeface="Arial" panose="020B0604020202020204" pitchFamily="34" charset="0"/>
                <a:cs typeface="Arial" panose="020B0604020202020204" pitchFamily="34" charset="0"/>
              </a:rPr>
              <a:t>burden.</a:t>
            </a:r>
          </a:p>
          <a:p>
            <a:pPr marL="358140" marR="5080" indent="-345440">
              <a:lnSpc>
                <a:spcPct val="100000"/>
              </a:lnSpc>
              <a:tabLst>
                <a:tab pos="358140" algn="l"/>
                <a:tab pos="358775" algn="l"/>
              </a:tabLst>
            </a:pPr>
            <a:r>
              <a:rPr lang="en-US" sz="2400" spc="-20" dirty="0">
                <a:latin typeface="Arial" panose="020B0604020202020204" pitchFamily="34" charset="0"/>
                <a:cs typeface="Arial" panose="020B0604020202020204" pitchFamily="34" charset="0"/>
              </a:rPr>
              <a:t>Website: </a:t>
            </a:r>
            <a:r>
              <a:rPr lang="en-US" sz="2400" b="1" u="sng" spc="-20" dirty="0">
                <a:solidFill>
                  <a:schemeClr val="accent1"/>
                </a:solidFill>
                <a:latin typeface="Arial" panose="020B0604020202020204" pitchFamily="34" charset="0"/>
                <a:cs typeface="Arial" panose="020B0604020202020204" pitchFamily="34" charset="0"/>
                <a:hlinkClick r:id="rId3"/>
              </a:rPr>
              <a:t>COPD.nih.gov</a:t>
            </a:r>
            <a:endParaRPr lang="en-US" sz="2400" b="1" u="sng" spc="-20" dirty="0">
              <a:solidFill>
                <a:schemeClr val="accent1"/>
              </a:solidFill>
              <a:latin typeface="Arial" panose="020B0604020202020204" pitchFamily="34" charset="0"/>
              <a:cs typeface="Arial" panose="020B0604020202020204" pitchFamily="34" charset="0"/>
            </a:endParaRPr>
          </a:p>
          <a:p>
            <a:pPr marL="342900" lvl="1" indent="-342900">
              <a:spcBef>
                <a:spcPts val="0"/>
              </a:spcBef>
              <a:spcAft>
                <a:spcPts val="600"/>
              </a:spcAft>
              <a:buFontTx/>
              <a:buChar char="•"/>
              <a:defRPr/>
            </a:pPr>
            <a:endParaRPr lang="en-US" sz="2000" dirty="0">
              <a:latin typeface="Arial" panose="020B0604020202020204" pitchFamily="34" charset="0"/>
              <a:cs typeface="Arial" panose="020B0604020202020204" pitchFamily="34" charset="0"/>
            </a:endParaRPr>
          </a:p>
        </p:txBody>
      </p:sp>
      <p:pic>
        <p:nvPicPr>
          <p:cNvPr id="15" name="Picture 14" descr="C O P D National Action Plan">
            <a:extLst>
              <a:ext uri="{FF2B5EF4-FFF2-40B4-BE49-F238E27FC236}">
                <a16:creationId xmlns:a16="http://schemas.microsoft.com/office/drawing/2014/main" id="{7487453D-2C62-4161-8847-EC01265B4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8318" y="1162401"/>
            <a:ext cx="2821054" cy="3642251"/>
          </a:xfrm>
          <a:prstGeom prst="rect">
            <a:avLst/>
          </a:prstGeom>
          <a:effectLst>
            <a:outerShdw blurRad="50800" dist="76200" dir="2700000" algn="tl" rotWithShape="0">
              <a:prstClr val="black">
                <a:alpha val="40000"/>
              </a:prstClr>
            </a:outerShdw>
          </a:effectLst>
        </p:spPr>
      </p:pic>
      <p:sp>
        <p:nvSpPr>
          <p:cNvPr id="2" name="Title 1" hidden="1">
            <a:extLst>
              <a:ext uri="{FF2B5EF4-FFF2-40B4-BE49-F238E27FC236}">
                <a16:creationId xmlns:a16="http://schemas.microsoft.com/office/drawing/2014/main" id="{E67E269E-E3CA-41AB-8407-64DF662C3C6E}"/>
              </a:ext>
            </a:extLst>
          </p:cNvPr>
          <p:cNvSpPr>
            <a:spLocks noGrp="1"/>
          </p:cNvSpPr>
          <p:nvPr>
            <p:ph type="title"/>
          </p:nvPr>
        </p:nvSpPr>
        <p:spPr/>
        <p:txBody>
          <a:bodyPr/>
          <a:lstStyle/>
          <a:p>
            <a:r>
              <a:rPr lang="en-US" dirty="0"/>
              <a:t>COPD National Action Plan</a:t>
            </a:r>
          </a:p>
        </p:txBody>
      </p:sp>
      <p:sp>
        <p:nvSpPr>
          <p:cNvPr id="26" name="Slide Number Placeholder 1">
            <a:extLst>
              <a:ext uri="{FF2B5EF4-FFF2-40B4-BE49-F238E27FC236}">
                <a16:creationId xmlns:a16="http://schemas.microsoft.com/office/drawing/2014/main" id="{88958D97-5BD0-C045-8194-9204B9515857}"/>
              </a:ext>
            </a:extLst>
          </p:cNvPr>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14</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75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Background">
            <a:extLst>
              <a:ext uri="{FF2B5EF4-FFF2-40B4-BE49-F238E27FC236}">
                <a16:creationId xmlns:a16="http://schemas.microsoft.com/office/drawing/2014/main" id="{7FA61B42-6008-274D-8432-4CE9715B9C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22514" y="383177"/>
            <a:ext cx="7620000"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COPD National Action Plan</a:t>
            </a:r>
          </a:p>
        </p:txBody>
      </p:sp>
      <p:sp>
        <p:nvSpPr>
          <p:cNvPr id="19" name="Rectangle 18">
            <a:extLst>
              <a:ext uri="{FF2B5EF4-FFF2-40B4-BE49-F238E27FC236}">
                <a16:creationId xmlns:a16="http://schemas.microsoft.com/office/drawing/2014/main" id="{0CC2516E-5357-4033-A2DB-804F0D689AB9}"/>
              </a:ext>
            </a:extLst>
          </p:cNvPr>
          <p:cNvSpPr/>
          <p:nvPr/>
        </p:nvSpPr>
        <p:spPr>
          <a:xfrm>
            <a:off x="1077686" y="1188065"/>
            <a:ext cx="10036628" cy="739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33655" marR="439420">
              <a:spcBef>
                <a:spcPts val="100"/>
              </a:spcBef>
              <a:buClr>
                <a:srgbClr val="522E60"/>
              </a:buClr>
              <a:buSzPct val="90000"/>
              <a:tabLst>
                <a:tab pos="360045" algn="l"/>
                <a:tab pos="360680" algn="l"/>
              </a:tabLst>
            </a:pPr>
            <a:r>
              <a:rPr lang="en-US" spc="-30" dirty="0">
                <a:solidFill>
                  <a:srgbClr val="454648"/>
                </a:solidFill>
                <a:latin typeface="Arial" panose="020B0604020202020204" pitchFamily="34" charset="0"/>
                <a:cs typeface="Arial" panose="020B0604020202020204" pitchFamily="34" charset="0"/>
              </a:rPr>
              <a:t>			</a:t>
            </a:r>
            <a:r>
              <a:rPr lang="en-US" spc="-30" dirty="0">
                <a:solidFill>
                  <a:schemeClr val="bg1"/>
                </a:solidFill>
                <a:latin typeface="Arial" panose="020B0604020202020204" pitchFamily="34" charset="0"/>
                <a:cs typeface="Arial" panose="020B0604020202020204" pitchFamily="34" charset="0"/>
              </a:rPr>
              <a:t>Empower </a:t>
            </a:r>
            <a:r>
              <a:rPr lang="en-US" spc="-20" dirty="0">
                <a:solidFill>
                  <a:schemeClr val="bg1"/>
                </a:solidFill>
                <a:latin typeface="Arial" panose="020B0604020202020204" pitchFamily="34" charset="0"/>
                <a:cs typeface="Arial" panose="020B0604020202020204" pitchFamily="34" charset="0"/>
              </a:rPr>
              <a:t>people </a:t>
            </a:r>
            <a:r>
              <a:rPr lang="en-US" spc="-30" dirty="0">
                <a:solidFill>
                  <a:schemeClr val="bg1"/>
                </a:solidFill>
                <a:latin typeface="Arial" panose="020B0604020202020204" pitchFamily="34" charset="0"/>
                <a:cs typeface="Arial" panose="020B0604020202020204" pitchFamily="34" charset="0"/>
              </a:rPr>
              <a:t>with </a:t>
            </a:r>
            <a:r>
              <a:rPr lang="en-US" spc="-25" dirty="0">
                <a:solidFill>
                  <a:schemeClr val="bg1"/>
                </a:solidFill>
                <a:latin typeface="Arial" panose="020B0604020202020204" pitchFamily="34" charset="0"/>
                <a:cs typeface="Arial" panose="020B0604020202020204" pitchFamily="34" charset="0"/>
              </a:rPr>
              <a:t>COPD, </a:t>
            </a:r>
            <a:r>
              <a:rPr lang="en-US" spc="-20" dirty="0">
                <a:solidFill>
                  <a:schemeClr val="bg1"/>
                </a:solidFill>
                <a:latin typeface="Arial" panose="020B0604020202020204" pitchFamily="34" charset="0"/>
                <a:cs typeface="Arial" panose="020B0604020202020204" pitchFamily="34" charset="0"/>
              </a:rPr>
              <a:t>their families, </a:t>
            </a:r>
            <a:r>
              <a:rPr lang="en-US" spc="-10" dirty="0">
                <a:solidFill>
                  <a:schemeClr val="bg1"/>
                </a:solidFill>
                <a:latin typeface="Arial" panose="020B0604020202020204" pitchFamily="34" charset="0"/>
                <a:cs typeface="Arial" panose="020B0604020202020204" pitchFamily="34" charset="0"/>
              </a:rPr>
              <a:t>and </a:t>
            </a:r>
            <a:r>
              <a:rPr lang="en-US" spc="-25" dirty="0">
                <a:solidFill>
                  <a:schemeClr val="bg1"/>
                </a:solidFill>
                <a:latin typeface="Arial" panose="020B0604020202020204" pitchFamily="34" charset="0"/>
                <a:cs typeface="Arial" panose="020B0604020202020204" pitchFamily="34" charset="0"/>
              </a:rPr>
              <a:t>caregivers </a:t>
            </a:r>
            <a:r>
              <a:rPr lang="en-US" spc="-30" dirty="0">
                <a:solidFill>
                  <a:schemeClr val="bg1"/>
                </a:solidFill>
                <a:latin typeface="Arial" panose="020B0604020202020204" pitchFamily="34" charset="0"/>
                <a:cs typeface="Arial" panose="020B0604020202020204" pitchFamily="34" charset="0"/>
              </a:rPr>
              <a:t>to </a:t>
            </a:r>
            <a:r>
              <a:rPr lang="en-US" spc="-35" dirty="0">
                <a:solidFill>
                  <a:schemeClr val="bg1"/>
                </a:solidFill>
                <a:latin typeface="Arial" panose="020B0604020202020204" pitchFamily="34" charset="0"/>
                <a:cs typeface="Arial" panose="020B0604020202020204" pitchFamily="34" charset="0"/>
              </a:rPr>
              <a:t>recognize </a:t>
            </a:r>
            <a:r>
              <a:rPr lang="en-US" spc="-10" dirty="0">
                <a:solidFill>
                  <a:schemeClr val="bg1"/>
                </a:solidFill>
                <a:latin typeface="Arial" panose="020B0604020202020204" pitchFamily="34" charset="0"/>
                <a:cs typeface="Arial" panose="020B0604020202020204" pitchFamily="34" charset="0"/>
              </a:rPr>
              <a:t>and </a:t>
            </a:r>
            <a:r>
              <a:rPr lang="en-US" spc="-25" dirty="0">
                <a:solidFill>
                  <a:schemeClr val="bg1"/>
                </a:solidFill>
                <a:latin typeface="Arial" panose="020B0604020202020204" pitchFamily="34" charset="0"/>
                <a:cs typeface="Arial" panose="020B0604020202020204" pitchFamily="34" charset="0"/>
              </a:rPr>
              <a:t>reduce 			</a:t>
            </a:r>
            <a:r>
              <a:rPr lang="en-US" spc="-20" dirty="0">
                <a:solidFill>
                  <a:schemeClr val="bg1"/>
                </a:solidFill>
                <a:latin typeface="Arial" panose="020B0604020202020204" pitchFamily="34" charset="0"/>
                <a:cs typeface="Arial" panose="020B0604020202020204" pitchFamily="34" charset="0"/>
              </a:rPr>
              <a:t>the burden of</a:t>
            </a:r>
            <a:r>
              <a:rPr lang="en-US" spc="-80" dirty="0">
                <a:solidFill>
                  <a:schemeClr val="bg1"/>
                </a:solidFill>
                <a:latin typeface="Arial" panose="020B0604020202020204" pitchFamily="34" charset="0"/>
                <a:cs typeface="Arial" panose="020B0604020202020204" pitchFamily="34" charset="0"/>
              </a:rPr>
              <a:t> </a:t>
            </a:r>
            <a:r>
              <a:rPr lang="en-US" spc="-25" dirty="0">
                <a:solidFill>
                  <a:schemeClr val="bg1"/>
                </a:solidFill>
                <a:latin typeface="Arial" panose="020B0604020202020204" pitchFamily="34" charset="0"/>
                <a:cs typeface="Arial" panose="020B0604020202020204" pitchFamily="34" charset="0"/>
              </a:rPr>
              <a:t>COPD.</a:t>
            </a:r>
            <a:endParaRPr lang="en-US" dirty="0">
              <a:solidFill>
                <a:schemeClr val="bg1"/>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FBD94CAD-F18C-4675-AD2F-8D0939C2F1EA}"/>
              </a:ext>
            </a:extLst>
          </p:cNvPr>
          <p:cNvSpPr/>
          <p:nvPr/>
        </p:nvSpPr>
        <p:spPr>
          <a:xfrm>
            <a:off x="1167619" y="1287274"/>
            <a:ext cx="548640" cy="5486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1</a:t>
            </a:r>
          </a:p>
        </p:txBody>
      </p:sp>
      <p:sp>
        <p:nvSpPr>
          <p:cNvPr id="20" name="Rectangle 19">
            <a:extLst>
              <a:ext uri="{FF2B5EF4-FFF2-40B4-BE49-F238E27FC236}">
                <a16:creationId xmlns:a16="http://schemas.microsoft.com/office/drawing/2014/main" id="{F79206F8-015F-44FE-9223-6C2026D2F4D8}"/>
              </a:ext>
            </a:extLst>
          </p:cNvPr>
          <p:cNvSpPr/>
          <p:nvPr/>
        </p:nvSpPr>
        <p:spPr>
          <a:xfrm>
            <a:off x="1077686" y="2037684"/>
            <a:ext cx="10036628" cy="739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80695" marR="5080" lvl="1">
              <a:spcBef>
                <a:spcPts val="100"/>
              </a:spcBef>
              <a:buClr>
                <a:srgbClr val="522E60"/>
              </a:buClr>
              <a:buSzPct val="90000"/>
              <a:tabLst>
                <a:tab pos="360045" algn="l"/>
                <a:tab pos="360680" algn="l"/>
              </a:tabLst>
            </a:pPr>
            <a:r>
              <a:rPr lang="en-US" spc="-35" dirty="0">
                <a:solidFill>
                  <a:srgbClr val="454648"/>
                </a:solidFill>
                <a:latin typeface="Arial" panose="020B0604020202020204" pitchFamily="34" charset="0"/>
                <a:cs typeface="Arial" panose="020B0604020202020204" pitchFamily="34" charset="0"/>
              </a:rPr>
              <a:t>	</a:t>
            </a:r>
            <a:r>
              <a:rPr lang="en-US" spc="-35" dirty="0">
                <a:solidFill>
                  <a:schemeClr val="bg1"/>
                </a:solidFill>
                <a:latin typeface="Arial" panose="020B0604020202020204" pitchFamily="34" charset="0"/>
                <a:cs typeface="Arial" panose="020B0604020202020204" pitchFamily="34" charset="0"/>
              </a:rPr>
              <a:t>Improve </a:t>
            </a:r>
            <a:r>
              <a:rPr lang="en-US" spc="-20" dirty="0">
                <a:solidFill>
                  <a:schemeClr val="bg1"/>
                </a:solidFill>
                <a:latin typeface="Arial" panose="020B0604020202020204" pitchFamily="34" charset="0"/>
                <a:cs typeface="Arial" panose="020B0604020202020204" pitchFamily="34" charset="0"/>
              </a:rPr>
              <a:t>the </a:t>
            </a:r>
            <a:r>
              <a:rPr lang="en-US" spc="-30" dirty="0">
                <a:solidFill>
                  <a:schemeClr val="bg1"/>
                </a:solidFill>
                <a:latin typeface="Arial" panose="020B0604020202020204" pitchFamily="34" charset="0"/>
                <a:cs typeface="Arial" panose="020B0604020202020204" pitchFamily="34" charset="0"/>
              </a:rPr>
              <a:t>prevention, </a:t>
            </a:r>
            <a:r>
              <a:rPr lang="en-US" spc="-25" dirty="0">
                <a:solidFill>
                  <a:schemeClr val="bg1"/>
                </a:solidFill>
                <a:latin typeface="Arial" panose="020B0604020202020204" pitchFamily="34" charset="0"/>
                <a:cs typeface="Arial" panose="020B0604020202020204" pitchFamily="34" charset="0"/>
              </a:rPr>
              <a:t>diagnosis, </a:t>
            </a:r>
            <a:r>
              <a:rPr lang="en-US" spc="-30" dirty="0">
                <a:solidFill>
                  <a:schemeClr val="bg1"/>
                </a:solidFill>
                <a:latin typeface="Arial" panose="020B0604020202020204" pitchFamily="34" charset="0"/>
                <a:cs typeface="Arial" panose="020B0604020202020204" pitchFamily="34" charset="0"/>
              </a:rPr>
              <a:t>treatment, </a:t>
            </a:r>
            <a:r>
              <a:rPr lang="en-US" spc="-10" dirty="0">
                <a:solidFill>
                  <a:schemeClr val="bg1"/>
                </a:solidFill>
                <a:latin typeface="Arial" panose="020B0604020202020204" pitchFamily="34" charset="0"/>
                <a:cs typeface="Arial" panose="020B0604020202020204" pitchFamily="34" charset="0"/>
              </a:rPr>
              <a:t>and </a:t>
            </a:r>
            <a:r>
              <a:rPr lang="en-US" spc="-20" dirty="0">
                <a:solidFill>
                  <a:schemeClr val="bg1"/>
                </a:solidFill>
                <a:latin typeface="Arial" panose="020B0604020202020204" pitchFamily="34" charset="0"/>
                <a:cs typeface="Arial" panose="020B0604020202020204" pitchFamily="34" charset="0"/>
              </a:rPr>
              <a:t>management of COPD </a:t>
            </a:r>
            <a:r>
              <a:rPr lang="en-US" spc="-35" dirty="0">
                <a:solidFill>
                  <a:schemeClr val="bg1"/>
                </a:solidFill>
                <a:latin typeface="Arial" panose="020B0604020202020204" pitchFamily="34" charset="0"/>
                <a:cs typeface="Arial" panose="020B0604020202020204" pitchFamily="34" charset="0"/>
              </a:rPr>
              <a:t>by </a:t>
            </a:r>
            <a:r>
              <a:rPr lang="en-US" spc="-30" dirty="0">
                <a:solidFill>
                  <a:schemeClr val="bg1"/>
                </a:solidFill>
                <a:latin typeface="Arial" panose="020B0604020202020204" pitchFamily="34" charset="0"/>
                <a:cs typeface="Arial" panose="020B0604020202020204" pitchFamily="34" charset="0"/>
              </a:rPr>
              <a:t>improving </a:t>
            </a:r>
            <a:r>
              <a:rPr lang="en-US" spc="-20" dirty="0">
                <a:solidFill>
                  <a:schemeClr val="bg1"/>
                </a:solidFill>
                <a:latin typeface="Arial" panose="020B0604020202020204" pitchFamily="34" charset="0"/>
                <a:cs typeface="Arial" panose="020B0604020202020204" pitchFamily="34" charset="0"/>
              </a:rPr>
              <a:t>the 	quality of care </a:t>
            </a:r>
            <a:r>
              <a:rPr lang="en-US" spc="-30" dirty="0">
                <a:solidFill>
                  <a:schemeClr val="bg1"/>
                </a:solidFill>
                <a:latin typeface="Arial" panose="020B0604020202020204" pitchFamily="34" charset="0"/>
                <a:cs typeface="Arial" panose="020B0604020202020204" pitchFamily="34" charset="0"/>
              </a:rPr>
              <a:t>delivered </a:t>
            </a:r>
            <a:r>
              <a:rPr lang="en-US" spc="-25" dirty="0">
                <a:solidFill>
                  <a:schemeClr val="bg1"/>
                </a:solidFill>
                <a:latin typeface="Arial" panose="020B0604020202020204" pitchFamily="34" charset="0"/>
                <a:cs typeface="Arial" panose="020B0604020202020204" pitchFamily="34" charset="0"/>
              </a:rPr>
              <a:t>across </a:t>
            </a:r>
            <a:r>
              <a:rPr lang="en-US" spc="-20" dirty="0">
                <a:solidFill>
                  <a:schemeClr val="bg1"/>
                </a:solidFill>
                <a:latin typeface="Arial" panose="020B0604020202020204" pitchFamily="34" charset="0"/>
                <a:cs typeface="Arial" panose="020B0604020202020204" pitchFamily="34" charset="0"/>
              </a:rPr>
              <a:t>the </a:t>
            </a:r>
            <a:r>
              <a:rPr lang="en-US" spc="-25" dirty="0">
                <a:solidFill>
                  <a:schemeClr val="bg1"/>
                </a:solidFill>
                <a:latin typeface="Arial" panose="020B0604020202020204" pitchFamily="34" charset="0"/>
                <a:cs typeface="Arial" panose="020B0604020202020204" pitchFamily="34" charset="0"/>
              </a:rPr>
              <a:t>health </a:t>
            </a:r>
            <a:r>
              <a:rPr lang="en-US" spc="-20" dirty="0">
                <a:solidFill>
                  <a:schemeClr val="bg1"/>
                </a:solidFill>
                <a:latin typeface="Arial" panose="020B0604020202020204" pitchFamily="34" charset="0"/>
                <a:cs typeface="Arial" panose="020B0604020202020204" pitchFamily="34" charset="0"/>
              </a:rPr>
              <a:t>care</a:t>
            </a:r>
            <a:r>
              <a:rPr lang="en-US" dirty="0">
                <a:solidFill>
                  <a:schemeClr val="bg1"/>
                </a:solidFill>
                <a:latin typeface="Arial" panose="020B0604020202020204" pitchFamily="34" charset="0"/>
                <a:cs typeface="Arial" panose="020B0604020202020204" pitchFamily="34" charset="0"/>
              </a:rPr>
              <a:t> </a:t>
            </a:r>
            <a:r>
              <a:rPr lang="en-US" spc="-25" dirty="0">
                <a:solidFill>
                  <a:schemeClr val="bg1"/>
                </a:solidFill>
                <a:latin typeface="Arial" panose="020B0604020202020204" pitchFamily="34" charset="0"/>
                <a:cs typeface="Arial" panose="020B0604020202020204" pitchFamily="34" charset="0"/>
              </a:rPr>
              <a:t>continuum.</a:t>
            </a:r>
            <a:endParaRPr lang="en-US" dirty="0">
              <a:solidFill>
                <a:schemeClr val="bg1"/>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16029149-F38E-4989-B9CC-4A269A25E7B1}"/>
              </a:ext>
            </a:extLst>
          </p:cNvPr>
          <p:cNvSpPr/>
          <p:nvPr/>
        </p:nvSpPr>
        <p:spPr>
          <a:xfrm>
            <a:off x="1167619" y="2150225"/>
            <a:ext cx="548640" cy="5486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2</a:t>
            </a:r>
          </a:p>
        </p:txBody>
      </p:sp>
      <p:sp>
        <p:nvSpPr>
          <p:cNvPr id="21" name="Rectangle 20">
            <a:extLst>
              <a:ext uri="{FF2B5EF4-FFF2-40B4-BE49-F238E27FC236}">
                <a16:creationId xmlns:a16="http://schemas.microsoft.com/office/drawing/2014/main" id="{42AF332F-87EE-46E2-AAAA-9513E789E53F}"/>
              </a:ext>
            </a:extLst>
          </p:cNvPr>
          <p:cNvSpPr/>
          <p:nvPr/>
        </p:nvSpPr>
        <p:spPr>
          <a:xfrm>
            <a:off x="1077686" y="2901817"/>
            <a:ext cx="10036628" cy="739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Bef>
                <a:spcPts val="100"/>
              </a:spcBef>
            </a:pPr>
            <a:r>
              <a:rPr lang="en-US" spc="-20" dirty="0">
                <a:solidFill>
                  <a:srgbClr val="454648"/>
                </a:solidFill>
                <a:latin typeface="Arial" panose="020B0604020202020204" pitchFamily="34" charset="0"/>
                <a:cs typeface="Arial" panose="020B0604020202020204" pitchFamily="34" charset="0"/>
              </a:rPr>
              <a:t>	</a:t>
            </a:r>
            <a:r>
              <a:rPr lang="en-US" spc="-20" dirty="0">
                <a:solidFill>
                  <a:schemeClr val="bg1"/>
                </a:solidFill>
                <a:latin typeface="Arial" panose="020B0604020202020204" pitchFamily="34" charset="0"/>
                <a:cs typeface="Arial" panose="020B0604020202020204" pitchFamily="34" charset="0"/>
              </a:rPr>
              <a:t>Collect, </a:t>
            </a:r>
            <a:r>
              <a:rPr lang="en-US" spc="-25" dirty="0">
                <a:solidFill>
                  <a:schemeClr val="bg1"/>
                </a:solidFill>
                <a:latin typeface="Arial" panose="020B0604020202020204" pitchFamily="34" charset="0"/>
                <a:cs typeface="Arial" panose="020B0604020202020204" pitchFamily="34" charset="0"/>
              </a:rPr>
              <a:t>analyze, </a:t>
            </a:r>
            <a:r>
              <a:rPr lang="en-US" spc="-20" dirty="0">
                <a:solidFill>
                  <a:schemeClr val="bg1"/>
                </a:solidFill>
                <a:latin typeface="Arial" panose="020B0604020202020204" pitchFamily="34" charset="0"/>
                <a:cs typeface="Arial" panose="020B0604020202020204" pitchFamily="34" charset="0"/>
              </a:rPr>
              <a:t>report, </a:t>
            </a:r>
            <a:r>
              <a:rPr lang="en-US" spc="-10" dirty="0">
                <a:solidFill>
                  <a:schemeClr val="bg1"/>
                </a:solidFill>
                <a:latin typeface="Arial" panose="020B0604020202020204" pitchFamily="34" charset="0"/>
                <a:cs typeface="Arial" panose="020B0604020202020204" pitchFamily="34" charset="0"/>
              </a:rPr>
              <a:t>and </a:t>
            </a:r>
            <a:r>
              <a:rPr lang="en-US" spc="-30" dirty="0">
                <a:solidFill>
                  <a:schemeClr val="bg1"/>
                </a:solidFill>
                <a:latin typeface="Arial" panose="020B0604020202020204" pitchFamily="34" charset="0"/>
                <a:cs typeface="Arial" panose="020B0604020202020204" pitchFamily="34" charset="0"/>
              </a:rPr>
              <a:t>disseminate </a:t>
            </a:r>
            <a:r>
              <a:rPr lang="en-US" spc="-25" dirty="0">
                <a:solidFill>
                  <a:schemeClr val="bg1"/>
                </a:solidFill>
                <a:latin typeface="Arial" panose="020B0604020202020204" pitchFamily="34" charset="0"/>
                <a:cs typeface="Arial" panose="020B0604020202020204" pitchFamily="34" charset="0"/>
              </a:rPr>
              <a:t>COPD-related </a:t>
            </a:r>
            <a:r>
              <a:rPr lang="en-US" spc="-20" dirty="0">
                <a:solidFill>
                  <a:schemeClr val="bg1"/>
                </a:solidFill>
                <a:latin typeface="Arial" panose="020B0604020202020204" pitchFamily="34" charset="0"/>
                <a:cs typeface="Arial" panose="020B0604020202020204" pitchFamily="34" charset="0"/>
              </a:rPr>
              <a:t>public </a:t>
            </a:r>
            <a:r>
              <a:rPr lang="en-US" spc="-25" dirty="0">
                <a:solidFill>
                  <a:schemeClr val="bg1"/>
                </a:solidFill>
                <a:latin typeface="Arial" panose="020B0604020202020204" pitchFamily="34" charset="0"/>
                <a:cs typeface="Arial" panose="020B0604020202020204" pitchFamily="34" charset="0"/>
              </a:rPr>
              <a:t>health </a:t>
            </a:r>
            <a:r>
              <a:rPr lang="en-US" spc="-20" dirty="0">
                <a:solidFill>
                  <a:schemeClr val="bg1"/>
                </a:solidFill>
                <a:latin typeface="Arial" panose="020B0604020202020204" pitchFamily="34" charset="0"/>
                <a:cs typeface="Arial" panose="020B0604020202020204" pitchFamily="34" charset="0"/>
              </a:rPr>
              <a:t>data </a:t>
            </a:r>
            <a:r>
              <a:rPr lang="en-US" spc="-25" dirty="0">
                <a:solidFill>
                  <a:schemeClr val="bg1"/>
                </a:solidFill>
                <a:latin typeface="Arial" panose="020B0604020202020204" pitchFamily="34" charset="0"/>
                <a:cs typeface="Arial" panose="020B0604020202020204" pitchFamily="34" charset="0"/>
              </a:rPr>
              <a:t>that </a:t>
            </a:r>
            <a:r>
              <a:rPr lang="en-US" spc="-30" dirty="0">
                <a:solidFill>
                  <a:schemeClr val="bg1"/>
                </a:solidFill>
                <a:latin typeface="Arial" panose="020B0604020202020204" pitchFamily="34" charset="0"/>
                <a:cs typeface="Arial" panose="020B0604020202020204" pitchFamily="34" charset="0"/>
              </a:rPr>
              <a:t>drive 	</a:t>
            </a:r>
            <a:r>
              <a:rPr lang="en-US" spc="-20" dirty="0">
                <a:solidFill>
                  <a:schemeClr val="bg1"/>
                </a:solidFill>
                <a:latin typeface="Arial" panose="020B0604020202020204" pitchFamily="34" charset="0"/>
                <a:cs typeface="Arial" panose="020B0604020202020204" pitchFamily="34" charset="0"/>
              </a:rPr>
              <a:t>change </a:t>
            </a:r>
            <a:r>
              <a:rPr lang="en-US" spc="-10" dirty="0">
                <a:solidFill>
                  <a:schemeClr val="bg1"/>
                </a:solidFill>
                <a:latin typeface="Arial" panose="020B0604020202020204" pitchFamily="34" charset="0"/>
                <a:cs typeface="Arial" panose="020B0604020202020204" pitchFamily="34" charset="0"/>
              </a:rPr>
              <a:t>and </a:t>
            </a:r>
            <a:r>
              <a:rPr lang="en-US" spc="-25" dirty="0">
                <a:solidFill>
                  <a:schemeClr val="bg1"/>
                </a:solidFill>
                <a:latin typeface="Arial" panose="020B0604020202020204" pitchFamily="34" charset="0"/>
                <a:cs typeface="Arial" panose="020B0604020202020204" pitchFamily="34" charset="0"/>
              </a:rPr>
              <a:t>track</a:t>
            </a:r>
            <a:r>
              <a:rPr lang="en-US" spc="-70" dirty="0">
                <a:solidFill>
                  <a:schemeClr val="bg1"/>
                </a:solidFill>
                <a:latin typeface="Arial" panose="020B0604020202020204" pitchFamily="34" charset="0"/>
                <a:cs typeface="Arial" panose="020B0604020202020204" pitchFamily="34" charset="0"/>
              </a:rPr>
              <a:t> </a:t>
            </a:r>
            <a:r>
              <a:rPr lang="en-US" spc="-25" dirty="0">
                <a:solidFill>
                  <a:schemeClr val="bg1"/>
                </a:solidFill>
                <a:latin typeface="Arial" panose="020B0604020202020204" pitchFamily="34" charset="0"/>
                <a:cs typeface="Arial" panose="020B0604020202020204" pitchFamily="34" charset="0"/>
              </a:rPr>
              <a:t>progress.</a:t>
            </a:r>
            <a:endParaRPr lang="en-US" dirty="0">
              <a:solidFill>
                <a:schemeClr val="bg1"/>
              </a:solidFill>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05075352-935B-4780-AEB2-41DA87774525}"/>
              </a:ext>
            </a:extLst>
          </p:cNvPr>
          <p:cNvSpPr/>
          <p:nvPr/>
        </p:nvSpPr>
        <p:spPr>
          <a:xfrm>
            <a:off x="1167619" y="3013176"/>
            <a:ext cx="548640" cy="5486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3</a:t>
            </a:r>
          </a:p>
        </p:txBody>
      </p:sp>
      <p:sp>
        <p:nvSpPr>
          <p:cNvPr id="22" name="Rectangle 21">
            <a:extLst>
              <a:ext uri="{FF2B5EF4-FFF2-40B4-BE49-F238E27FC236}">
                <a16:creationId xmlns:a16="http://schemas.microsoft.com/office/drawing/2014/main" id="{9C1FC762-7B85-48A8-B36F-58B3F28BC3D8}"/>
              </a:ext>
            </a:extLst>
          </p:cNvPr>
          <p:cNvSpPr/>
          <p:nvPr/>
        </p:nvSpPr>
        <p:spPr>
          <a:xfrm>
            <a:off x="1077686" y="3780464"/>
            <a:ext cx="10036628" cy="739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Bef>
                <a:spcPts val="100"/>
              </a:spcBef>
            </a:pPr>
            <a:r>
              <a:rPr lang="en-US" spc="-25" dirty="0">
                <a:solidFill>
                  <a:srgbClr val="454648"/>
                </a:solidFill>
                <a:latin typeface="Arial" panose="020B0604020202020204" pitchFamily="34" charset="0"/>
                <a:cs typeface="Arial" panose="020B0604020202020204" pitchFamily="34" charset="0"/>
              </a:rPr>
              <a:t>	</a:t>
            </a:r>
            <a:r>
              <a:rPr lang="en-US" spc="-25" dirty="0">
                <a:solidFill>
                  <a:schemeClr val="bg1"/>
                </a:solidFill>
                <a:latin typeface="Arial" panose="020B0604020202020204" pitchFamily="34" charset="0"/>
                <a:cs typeface="Arial" panose="020B0604020202020204" pitchFamily="34" charset="0"/>
              </a:rPr>
              <a:t>Increase </a:t>
            </a:r>
            <a:r>
              <a:rPr lang="en-US" spc="-10" dirty="0">
                <a:solidFill>
                  <a:schemeClr val="bg1"/>
                </a:solidFill>
                <a:latin typeface="Arial" panose="020B0604020202020204" pitchFamily="34" charset="0"/>
                <a:cs typeface="Arial" panose="020B0604020202020204" pitchFamily="34" charset="0"/>
              </a:rPr>
              <a:t>and </a:t>
            </a:r>
            <a:r>
              <a:rPr lang="en-US" spc="-20" dirty="0">
                <a:solidFill>
                  <a:schemeClr val="bg1"/>
                </a:solidFill>
                <a:latin typeface="Arial" panose="020B0604020202020204" pitchFamily="34" charset="0"/>
                <a:cs typeface="Arial" panose="020B0604020202020204" pitchFamily="34" charset="0"/>
              </a:rPr>
              <a:t>sustain </a:t>
            </a:r>
            <a:r>
              <a:rPr lang="en-US" spc="-25" dirty="0">
                <a:solidFill>
                  <a:schemeClr val="bg1"/>
                </a:solidFill>
                <a:latin typeface="Arial" panose="020B0604020202020204" pitchFamily="34" charset="0"/>
                <a:cs typeface="Arial" panose="020B0604020202020204" pitchFamily="34" charset="0"/>
              </a:rPr>
              <a:t>research </a:t>
            </a:r>
            <a:r>
              <a:rPr lang="en-US" spc="-30" dirty="0">
                <a:solidFill>
                  <a:schemeClr val="bg1"/>
                </a:solidFill>
                <a:latin typeface="Arial" panose="020B0604020202020204" pitchFamily="34" charset="0"/>
                <a:cs typeface="Arial" panose="020B0604020202020204" pitchFamily="34" charset="0"/>
              </a:rPr>
              <a:t>to </a:t>
            </a:r>
            <a:r>
              <a:rPr lang="en-US" spc="-25" dirty="0">
                <a:solidFill>
                  <a:schemeClr val="bg1"/>
                </a:solidFill>
                <a:latin typeface="Arial" panose="020B0604020202020204" pitchFamily="34" charset="0"/>
                <a:cs typeface="Arial" panose="020B0604020202020204" pitchFamily="34" charset="0"/>
              </a:rPr>
              <a:t>better </a:t>
            </a:r>
            <a:r>
              <a:rPr lang="en-US" spc="-20" dirty="0">
                <a:solidFill>
                  <a:schemeClr val="bg1"/>
                </a:solidFill>
                <a:latin typeface="Arial" panose="020B0604020202020204" pitchFamily="34" charset="0"/>
                <a:cs typeface="Arial" panose="020B0604020202020204" pitchFamily="34" charset="0"/>
              </a:rPr>
              <a:t>understand the </a:t>
            </a:r>
            <a:r>
              <a:rPr lang="en-US" spc="-30" dirty="0">
                <a:solidFill>
                  <a:schemeClr val="bg1"/>
                </a:solidFill>
                <a:latin typeface="Arial" panose="020B0604020202020204" pitchFamily="34" charset="0"/>
                <a:cs typeface="Arial" panose="020B0604020202020204" pitchFamily="34" charset="0"/>
              </a:rPr>
              <a:t>prevention, </a:t>
            </a:r>
            <a:r>
              <a:rPr lang="en-US" spc="-20" dirty="0">
                <a:solidFill>
                  <a:schemeClr val="bg1"/>
                </a:solidFill>
                <a:latin typeface="Arial" panose="020B0604020202020204" pitchFamily="34" charset="0"/>
                <a:cs typeface="Arial" panose="020B0604020202020204" pitchFamily="34" charset="0"/>
              </a:rPr>
              <a:t>pathogenesis, 	</a:t>
            </a:r>
            <a:r>
              <a:rPr lang="en-US" spc="-25" dirty="0">
                <a:solidFill>
                  <a:schemeClr val="bg1"/>
                </a:solidFill>
                <a:latin typeface="Arial" panose="020B0604020202020204" pitchFamily="34" charset="0"/>
                <a:cs typeface="Arial" panose="020B0604020202020204" pitchFamily="34" charset="0"/>
              </a:rPr>
              <a:t>diagnosis, </a:t>
            </a:r>
            <a:r>
              <a:rPr lang="en-US" spc="-30" dirty="0">
                <a:solidFill>
                  <a:schemeClr val="bg1"/>
                </a:solidFill>
                <a:latin typeface="Arial" panose="020B0604020202020204" pitchFamily="34" charset="0"/>
                <a:cs typeface="Arial" panose="020B0604020202020204" pitchFamily="34" charset="0"/>
              </a:rPr>
              <a:t>treatment, </a:t>
            </a:r>
            <a:r>
              <a:rPr lang="en-US" spc="-10" dirty="0">
                <a:solidFill>
                  <a:schemeClr val="bg1"/>
                </a:solidFill>
                <a:latin typeface="Arial" panose="020B0604020202020204" pitchFamily="34" charset="0"/>
                <a:cs typeface="Arial" panose="020B0604020202020204" pitchFamily="34" charset="0"/>
              </a:rPr>
              <a:t>and </a:t>
            </a:r>
            <a:r>
              <a:rPr lang="en-US" spc="-20" dirty="0">
                <a:solidFill>
                  <a:schemeClr val="bg1"/>
                </a:solidFill>
                <a:latin typeface="Arial" panose="020B0604020202020204" pitchFamily="34" charset="0"/>
                <a:cs typeface="Arial" panose="020B0604020202020204" pitchFamily="34" charset="0"/>
              </a:rPr>
              <a:t>management of</a:t>
            </a:r>
            <a:r>
              <a:rPr lang="en-US" spc="-70" dirty="0">
                <a:solidFill>
                  <a:schemeClr val="bg1"/>
                </a:solidFill>
                <a:latin typeface="Arial" panose="020B0604020202020204" pitchFamily="34" charset="0"/>
                <a:cs typeface="Arial" panose="020B0604020202020204" pitchFamily="34" charset="0"/>
              </a:rPr>
              <a:t> </a:t>
            </a:r>
            <a:r>
              <a:rPr lang="en-US" spc="-25" dirty="0">
                <a:solidFill>
                  <a:schemeClr val="bg1"/>
                </a:solidFill>
                <a:latin typeface="Arial" panose="020B0604020202020204" pitchFamily="34" charset="0"/>
                <a:cs typeface="Arial" panose="020B0604020202020204" pitchFamily="34" charset="0"/>
              </a:rPr>
              <a:t>COPD.</a:t>
            </a:r>
            <a:endParaRPr lang="en-US" dirty="0">
              <a:solidFill>
                <a:schemeClr val="bg1"/>
              </a:solidFill>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E342E3CD-BA85-4D89-AE70-0DB1E436972A}"/>
              </a:ext>
            </a:extLst>
          </p:cNvPr>
          <p:cNvSpPr/>
          <p:nvPr/>
        </p:nvSpPr>
        <p:spPr>
          <a:xfrm>
            <a:off x="1167619" y="3876127"/>
            <a:ext cx="548640" cy="5486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4</a:t>
            </a:r>
          </a:p>
        </p:txBody>
      </p:sp>
      <p:sp>
        <p:nvSpPr>
          <p:cNvPr id="23" name="Rectangle 22">
            <a:extLst>
              <a:ext uri="{FF2B5EF4-FFF2-40B4-BE49-F238E27FC236}">
                <a16:creationId xmlns:a16="http://schemas.microsoft.com/office/drawing/2014/main" id="{32A2270E-62E6-469B-9E19-F707E8825141}"/>
              </a:ext>
            </a:extLst>
          </p:cNvPr>
          <p:cNvSpPr/>
          <p:nvPr/>
        </p:nvSpPr>
        <p:spPr>
          <a:xfrm>
            <a:off x="1077686" y="4644597"/>
            <a:ext cx="10036628" cy="739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Bef>
                <a:spcPts val="100"/>
              </a:spcBef>
            </a:pPr>
            <a:r>
              <a:rPr lang="en-US" spc="-45" dirty="0">
                <a:solidFill>
                  <a:srgbClr val="454648"/>
                </a:solidFill>
                <a:latin typeface="Arial" panose="020B0604020202020204" pitchFamily="34" charset="0"/>
                <a:cs typeface="Arial" panose="020B0604020202020204" pitchFamily="34" charset="0"/>
              </a:rPr>
              <a:t>	</a:t>
            </a:r>
            <a:r>
              <a:rPr lang="en-US" spc="-45" dirty="0">
                <a:solidFill>
                  <a:schemeClr val="bg1"/>
                </a:solidFill>
                <a:latin typeface="Arial" panose="020B0604020202020204" pitchFamily="34" charset="0"/>
                <a:cs typeface="Arial" panose="020B0604020202020204" pitchFamily="34" charset="0"/>
              </a:rPr>
              <a:t>Translate </a:t>
            </a:r>
            <a:r>
              <a:rPr lang="en-US" spc="-25" dirty="0">
                <a:solidFill>
                  <a:schemeClr val="bg1"/>
                </a:solidFill>
                <a:latin typeface="Arial" panose="020B0604020202020204" pitchFamily="34" charset="0"/>
                <a:cs typeface="Arial" panose="020B0604020202020204" pitchFamily="34" charset="0"/>
              </a:rPr>
              <a:t>national </a:t>
            </a:r>
            <a:r>
              <a:rPr lang="en-US" spc="-35" dirty="0">
                <a:solidFill>
                  <a:schemeClr val="bg1"/>
                </a:solidFill>
                <a:latin typeface="Arial" panose="020B0604020202020204" pitchFamily="34" charset="0"/>
                <a:cs typeface="Arial" panose="020B0604020202020204" pitchFamily="34" charset="0"/>
              </a:rPr>
              <a:t>policy, </a:t>
            </a:r>
            <a:r>
              <a:rPr lang="en-US" spc="-20" dirty="0">
                <a:solidFill>
                  <a:schemeClr val="bg1"/>
                </a:solidFill>
                <a:latin typeface="Arial" panose="020B0604020202020204" pitchFamily="34" charset="0"/>
                <a:cs typeface="Arial" panose="020B0604020202020204" pitchFamily="34" charset="0"/>
              </a:rPr>
              <a:t>educational, </a:t>
            </a:r>
            <a:r>
              <a:rPr lang="en-US" spc="-10" dirty="0">
                <a:solidFill>
                  <a:schemeClr val="bg1"/>
                </a:solidFill>
                <a:latin typeface="Arial" panose="020B0604020202020204" pitchFamily="34" charset="0"/>
                <a:cs typeface="Arial" panose="020B0604020202020204" pitchFamily="34" charset="0"/>
              </a:rPr>
              <a:t>and </a:t>
            </a:r>
            <a:r>
              <a:rPr lang="en-US" spc="-25" dirty="0">
                <a:solidFill>
                  <a:schemeClr val="bg1"/>
                </a:solidFill>
                <a:latin typeface="Arial" panose="020B0604020202020204" pitchFamily="34" charset="0"/>
                <a:cs typeface="Arial" panose="020B0604020202020204" pitchFamily="34" charset="0"/>
              </a:rPr>
              <a:t>program recommendations </a:t>
            </a:r>
            <a:r>
              <a:rPr lang="en-US" spc="-30" dirty="0">
                <a:solidFill>
                  <a:schemeClr val="bg1"/>
                </a:solidFill>
                <a:latin typeface="Arial" panose="020B0604020202020204" pitchFamily="34" charset="0"/>
                <a:cs typeface="Arial" panose="020B0604020202020204" pitchFamily="34" charset="0"/>
              </a:rPr>
              <a:t>into </a:t>
            </a:r>
            <a:r>
              <a:rPr lang="en-US" spc="-25" dirty="0">
                <a:solidFill>
                  <a:schemeClr val="bg1"/>
                </a:solidFill>
                <a:latin typeface="Arial" panose="020B0604020202020204" pitchFamily="34" charset="0"/>
                <a:cs typeface="Arial" panose="020B0604020202020204" pitchFamily="34" charset="0"/>
              </a:rPr>
              <a:t>research </a:t>
            </a:r>
            <a:r>
              <a:rPr lang="en-US" spc="-10" dirty="0">
                <a:solidFill>
                  <a:schemeClr val="bg1"/>
                </a:solidFill>
                <a:latin typeface="Arial" panose="020B0604020202020204" pitchFamily="34" charset="0"/>
                <a:cs typeface="Arial" panose="020B0604020202020204" pitchFamily="34" charset="0"/>
              </a:rPr>
              <a:t>and 	</a:t>
            </a:r>
            <a:r>
              <a:rPr lang="en-US" spc="-20" dirty="0">
                <a:solidFill>
                  <a:schemeClr val="bg1"/>
                </a:solidFill>
                <a:latin typeface="Arial" panose="020B0604020202020204" pitchFamily="34" charset="0"/>
                <a:cs typeface="Arial" panose="020B0604020202020204" pitchFamily="34" charset="0"/>
              </a:rPr>
              <a:t>public </a:t>
            </a:r>
            <a:r>
              <a:rPr lang="en-US" spc="-25" dirty="0">
                <a:solidFill>
                  <a:schemeClr val="bg1"/>
                </a:solidFill>
                <a:latin typeface="Arial" panose="020B0604020202020204" pitchFamily="34" charset="0"/>
                <a:cs typeface="Arial" panose="020B0604020202020204" pitchFamily="34" charset="0"/>
              </a:rPr>
              <a:t>health </a:t>
            </a:r>
            <a:r>
              <a:rPr lang="en-US" spc="-20" dirty="0">
                <a:solidFill>
                  <a:schemeClr val="bg1"/>
                </a:solidFill>
                <a:latin typeface="Arial" panose="020B0604020202020204" pitchFamily="34" charset="0"/>
                <a:cs typeface="Arial" panose="020B0604020202020204" pitchFamily="34" charset="0"/>
              </a:rPr>
              <a:t>care</a:t>
            </a:r>
            <a:r>
              <a:rPr lang="en-US" spc="-75" dirty="0">
                <a:solidFill>
                  <a:schemeClr val="bg1"/>
                </a:solidFill>
                <a:latin typeface="Arial" panose="020B0604020202020204" pitchFamily="34" charset="0"/>
                <a:cs typeface="Arial" panose="020B0604020202020204" pitchFamily="34" charset="0"/>
              </a:rPr>
              <a:t> </a:t>
            </a:r>
            <a:r>
              <a:rPr lang="en-US" spc="-20" dirty="0">
                <a:solidFill>
                  <a:schemeClr val="bg1"/>
                </a:solidFill>
                <a:latin typeface="Arial" panose="020B0604020202020204" pitchFamily="34" charset="0"/>
                <a:cs typeface="Arial" panose="020B0604020202020204" pitchFamily="34" charset="0"/>
              </a:rPr>
              <a:t>actions.</a:t>
            </a:r>
            <a:endParaRPr lang="en-US" dirty="0">
              <a:solidFill>
                <a:schemeClr val="bg1"/>
              </a:solidFill>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C35368C7-BC80-4764-88AF-864A90496CB9}"/>
              </a:ext>
            </a:extLst>
          </p:cNvPr>
          <p:cNvSpPr/>
          <p:nvPr/>
        </p:nvSpPr>
        <p:spPr>
          <a:xfrm>
            <a:off x="1167619" y="4739079"/>
            <a:ext cx="548640" cy="5486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5</a:t>
            </a:r>
          </a:p>
        </p:txBody>
      </p:sp>
      <p:sp>
        <p:nvSpPr>
          <p:cNvPr id="2" name="Title 1" hidden="1">
            <a:extLst>
              <a:ext uri="{FF2B5EF4-FFF2-40B4-BE49-F238E27FC236}">
                <a16:creationId xmlns:a16="http://schemas.microsoft.com/office/drawing/2014/main" id="{3B6B7655-BDF1-42CE-9E7B-88581BF2C5F2}"/>
              </a:ext>
            </a:extLst>
          </p:cNvPr>
          <p:cNvSpPr>
            <a:spLocks noGrp="1"/>
          </p:cNvSpPr>
          <p:nvPr>
            <p:ph type="title"/>
          </p:nvPr>
        </p:nvSpPr>
        <p:spPr/>
        <p:txBody>
          <a:bodyPr/>
          <a:lstStyle/>
          <a:p>
            <a:r>
              <a:rPr lang="en-US" dirty="0"/>
              <a:t>COPD National Action Plan 1</a:t>
            </a:r>
          </a:p>
        </p:txBody>
      </p:sp>
      <p:sp>
        <p:nvSpPr>
          <p:cNvPr id="36" name="Slide Number Placeholder 1">
            <a:extLst>
              <a:ext uri="{FF2B5EF4-FFF2-40B4-BE49-F238E27FC236}">
                <a16:creationId xmlns:a16="http://schemas.microsoft.com/office/drawing/2014/main" id="{1171F88E-3436-294E-A87B-CC26E467417F}"/>
              </a:ext>
            </a:extLst>
          </p:cNvPr>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15</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12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Background">
            <a:extLst>
              <a:ext uri="{FF2B5EF4-FFF2-40B4-BE49-F238E27FC236}">
                <a16:creationId xmlns:a16="http://schemas.microsoft.com/office/drawing/2014/main" id="{9290B3DA-8BEB-E042-9B90-D392905DCE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22514" y="383177"/>
            <a:ext cx="7620000"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Additional COPD Resources</a:t>
            </a:r>
          </a:p>
        </p:txBody>
      </p:sp>
      <p:sp>
        <p:nvSpPr>
          <p:cNvPr id="10" name="Content Placeholder 2"/>
          <p:cNvSpPr txBox="1">
            <a:spLocks/>
          </p:cNvSpPr>
          <p:nvPr/>
        </p:nvSpPr>
        <p:spPr>
          <a:xfrm>
            <a:off x="733696" y="1121226"/>
            <a:ext cx="10761617" cy="2844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dirty="0">
                <a:latin typeface="Arial" panose="020B0604020202020204" pitchFamily="34" charset="0"/>
                <a:cs typeface="Arial" panose="020B0604020202020204" pitchFamily="34" charset="0"/>
              </a:rPr>
              <a:t>For more information and resources, visit: </a:t>
            </a:r>
          </a:p>
          <a:p>
            <a:pPr lvl="1"/>
            <a:r>
              <a:rPr lang="en-US" i="1" dirty="0">
                <a:latin typeface="Arial" panose="020B0604020202020204" pitchFamily="34" charset="0"/>
                <a:cs typeface="Arial" panose="020B0604020202020204" pitchFamily="34" charset="0"/>
              </a:rPr>
              <a:t>COPD Learn More Breathe Better® </a:t>
            </a:r>
            <a:r>
              <a:rPr lang="en-US" dirty="0">
                <a:latin typeface="Arial" panose="020B0604020202020204" pitchFamily="34" charset="0"/>
                <a:cs typeface="Arial" panose="020B0604020202020204" pitchFamily="34" charset="0"/>
              </a:rPr>
              <a:t>website at </a:t>
            </a:r>
            <a:r>
              <a:rPr lang="en-US" dirty="0">
                <a:latin typeface="Arial" panose="020B0604020202020204" pitchFamily="34" charset="0"/>
                <a:cs typeface="Arial" panose="020B0604020202020204" pitchFamily="34" charset="0"/>
                <a:hlinkClick r:id="rId3"/>
              </a:rPr>
              <a:t>COPD.nhlbi.nih.gov</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COPD National Action Plan: </a:t>
            </a:r>
            <a:r>
              <a:rPr lang="en-US" u="sng" spc="-20" dirty="0">
                <a:solidFill>
                  <a:schemeClr val="accent1"/>
                </a:solidFill>
                <a:latin typeface="Arial" panose="020B0604020202020204" pitchFamily="34" charset="0"/>
                <a:cs typeface="Arial" panose="020B0604020202020204" pitchFamily="34" charset="0"/>
                <a:hlinkClick r:id="rId4"/>
              </a:rPr>
              <a:t>COPD.nih.gov</a:t>
            </a:r>
            <a:endParaRPr lang="en-US" u="sng" spc="-20" dirty="0">
              <a:solidFill>
                <a:schemeClr val="accent1"/>
              </a:solidFill>
              <a:latin typeface="Arial" panose="020B0604020202020204" pitchFamily="34" charset="0"/>
              <a:cs typeface="Arial" panose="020B0604020202020204" pitchFamily="34" charset="0"/>
            </a:endParaRPr>
          </a:p>
          <a:p>
            <a:pPr marL="0" lvl="0" indent="0">
              <a:buNone/>
            </a:pP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7B46391-C525-48D1-9490-7C033F07246E}"/>
              </a:ext>
            </a:extLst>
          </p:cNvPr>
          <p:cNvSpPr txBox="1"/>
          <p:nvPr/>
        </p:nvSpPr>
        <p:spPr>
          <a:xfrm>
            <a:off x="3241145" y="3049154"/>
            <a:ext cx="5502597" cy="1200329"/>
          </a:xfrm>
          <a:prstGeom prst="rect">
            <a:avLst/>
          </a:prstGeom>
          <a:noFill/>
        </p:spPr>
        <p:txBody>
          <a:bodyPr wrap="none" rtlCol="0">
            <a:spAutoFit/>
          </a:bodyPr>
          <a:lstStyle/>
          <a:p>
            <a:pPr lvl="0" algn="ctr"/>
            <a:r>
              <a:rPr lang="en-US" sz="2400" dirty="0">
                <a:latin typeface="Arial" panose="020B0604020202020204" pitchFamily="34" charset="0"/>
                <a:cs typeface="Arial" panose="020B0604020202020204" pitchFamily="34" charset="0"/>
              </a:rPr>
              <a:t>Join the conversations on social media</a:t>
            </a:r>
          </a:p>
          <a:p>
            <a:pPr lvl="0" algn="ct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a:t>
            </a:r>
            <a:r>
              <a:rPr lang="en-US" sz="2800" b="1" dirty="0" err="1">
                <a:latin typeface="Arial" panose="020B0604020202020204" pitchFamily="34" charset="0"/>
                <a:cs typeface="Arial" panose="020B0604020202020204" pitchFamily="34" charset="0"/>
              </a:rPr>
              <a:t>BreatheBetter</a:t>
            </a:r>
            <a:endParaRPr lang="en-US" sz="2800" dirty="0">
              <a:latin typeface="Arial" panose="020B0604020202020204" pitchFamily="34" charset="0"/>
              <a:cs typeface="Arial" panose="020B0604020202020204" pitchFamily="34" charset="0"/>
            </a:endParaRPr>
          </a:p>
          <a:p>
            <a:endParaRPr lang="en-US" dirty="0"/>
          </a:p>
        </p:txBody>
      </p:sp>
      <p:grpSp>
        <p:nvGrpSpPr>
          <p:cNvPr id="11" name="Group 10" descr="Facebook.  Twitter">
            <a:extLst>
              <a:ext uri="{FF2B5EF4-FFF2-40B4-BE49-F238E27FC236}">
                <a16:creationId xmlns:a16="http://schemas.microsoft.com/office/drawing/2014/main" id="{A7C99D90-1AAC-4398-A43A-BF443189FE51}"/>
              </a:ext>
            </a:extLst>
          </p:cNvPr>
          <p:cNvGrpSpPr/>
          <p:nvPr/>
        </p:nvGrpSpPr>
        <p:grpSpPr>
          <a:xfrm>
            <a:off x="4757822" y="4118735"/>
            <a:ext cx="2713363" cy="1029164"/>
            <a:chOff x="4666289" y="4122251"/>
            <a:chExt cx="2713363" cy="1029164"/>
          </a:xfrm>
        </p:grpSpPr>
        <p:pic>
          <p:nvPicPr>
            <p:cNvPr id="12" name="Picture 11" descr="Twitter">
              <a:hlinkClick r:id="rId5"/>
              <a:extLst>
                <a:ext uri="{FF2B5EF4-FFF2-40B4-BE49-F238E27FC236}">
                  <a16:creationId xmlns:a16="http://schemas.microsoft.com/office/drawing/2014/main" id="{9A45E96B-BF3A-409D-8F9B-F6F37D90268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364" t="5723" r="22460" b="6877"/>
            <a:stretch/>
          </p:blipFill>
          <p:spPr>
            <a:xfrm>
              <a:off x="6344785" y="4122251"/>
              <a:ext cx="1034867" cy="1005049"/>
            </a:xfrm>
            <a:prstGeom prst="rect">
              <a:avLst/>
            </a:prstGeom>
          </p:spPr>
        </p:pic>
        <p:pic>
          <p:nvPicPr>
            <p:cNvPr id="13" name="Picture 12" descr="Facebook">
              <a:extLst>
                <a:ext uri="{FF2B5EF4-FFF2-40B4-BE49-F238E27FC236}">
                  <a16:creationId xmlns:a16="http://schemas.microsoft.com/office/drawing/2014/main" id="{00BAE8CC-D409-4C96-B10C-9CD8333B23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972" t="15705" r="31740" b="14243"/>
            <a:stretch/>
          </p:blipFill>
          <p:spPr>
            <a:xfrm>
              <a:off x="4666289" y="4155679"/>
              <a:ext cx="982495" cy="995736"/>
            </a:xfrm>
            <a:prstGeom prst="rect">
              <a:avLst/>
            </a:prstGeom>
          </p:spPr>
        </p:pic>
      </p:grpSp>
      <p:sp>
        <p:nvSpPr>
          <p:cNvPr id="2" name="Title 1" hidden="1">
            <a:extLst>
              <a:ext uri="{FF2B5EF4-FFF2-40B4-BE49-F238E27FC236}">
                <a16:creationId xmlns:a16="http://schemas.microsoft.com/office/drawing/2014/main" id="{CD6F3B4F-9ED5-4951-950C-650D4B019A8F}"/>
              </a:ext>
            </a:extLst>
          </p:cNvPr>
          <p:cNvSpPr>
            <a:spLocks noGrp="1"/>
          </p:cNvSpPr>
          <p:nvPr>
            <p:ph type="title"/>
          </p:nvPr>
        </p:nvSpPr>
        <p:spPr/>
        <p:txBody>
          <a:bodyPr/>
          <a:lstStyle/>
          <a:p>
            <a:r>
              <a:rPr lang="en-US" dirty="0"/>
              <a:t>Additional COPD Resources</a:t>
            </a:r>
          </a:p>
        </p:txBody>
      </p:sp>
      <p:sp>
        <p:nvSpPr>
          <p:cNvPr id="25" name="Slide Number Placeholder 1">
            <a:extLst>
              <a:ext uri="{FF2B5EF4-FFF2-40B4-BE49-F238E27FC236}">
                <a16:creationId xmlns:a16="http://schemas.microsoft.com/office/drawing/2014/main" id="{F5D06604-5630-C949-BB2C-D109A3FD3DFD}"/>
              </a:ext>
            </a:extLst>
          </p:cNvPr>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16</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36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Background">
            <a:extLst>
              <a:ext uri="{FF2B5EF4-FFF2-40B4-BE49-F238E27FC236}">
                <a16:creationId xmlns:a16="http://schemas.microsoft.com/office/drawing/2014/main" id="{A30973C8-6536-7D4D-A0EC-271AA95344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 name="TextBox 3"/>
          <p:cNvSpPr txBox="1"/>
          <p:nvPr/>
        </p:nvSpPr>
        <p:spPr>
          <a:xfrm>
            <a:off x="495300" y="284378"/>
            <a:ext cx="7620000"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References</a:t>
            </a:r>
          </a:p>
        </p:txBody>
      </p:sp>
      <p:sp>
        <p:nvSpPr>
          <p:cNvPr id="10" name="Content Placeholder 2"/>
          <p:cNvSpPr txBox="1">
            <a:spLocks/>
          </p:cNvSpPr>
          <p:nvPr/>
        </p:nvSpPr>
        <p:spPr>
          <a:xfrm>
            <a:off x="671552" y="908722"/>
            <a:ext cx="11048873" cy="2844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AutoNum type="arabicPeriod"/>
            </a:pPr>
            <a:r>
              <a:rPr lang="en-US" sz="1200" dirty="0">
                <a:latin typeface="Arial" panose="020B0604020202020204" pitchFamily="34" charset="0"/>
                <a:cs typeface="Arial" panose="020B0604020202020204" pitchFamily="34" charset="0"/>
              </a:rPr>
              <a:t>Heron M. (2018). Deaths: Leading causes for 2016. National Vital Statistics Reports; vol 67 no 6. Hyattsville, MD: National Center for Health Statistics. </a:t>
            </a:r>
          </a:p>
          <a:p>
            <a:pPr marL="342900" indent="-342900">
              <a:lnSpc>
                <a:spcPct val="100000"/>
              </a:lnSpc>
              <a:buAutoNum type="arabicPeriod"/>
            </a:pPr>
            <a:r>
              <a:rPr lang="en-US" sz="1200" dirty="0">
                <a:latin typeface="Arial" panose="020B0604020202020204" pitchFamily="34" charset="0"/>
                <a:cs typeface="Arial" panose="020B0604020202020204" pitchFamily="34" charset="0"/>
              </a:rPr>
              <a:t>Ford, E. S., Croft, J. B., Mannino, D. M., Wheaton, A. G., Zhang, X., &amp; Giles, W. H. (2013). COPD surveillance—United States, 1999-2011. Chest, 144(1), 284-305.</a:t>
            </a:r>
          </a:p>
          <a:p>
            <a:pPr marL="342900" indent="-342900">
              <a:lnSpc>
                <a:spcPct val="100000"/>
              </a:lnSpc>
              <a:buFont typeface="Arial" panose="020B0604020202020204" pitchFamily="34" charset="0"/>
              <a:buAutoNum type="arabicPeriod"/>
            </a:pPr>
            <a:r>
              <a:rPr lang="en-US" sz="1200" dirty="0">
                <a:latin typeface="Arial" panose="020B0604020202020204" pitchFamily="34" charset="0"/>
                <a:cs typeface="Arial" panose="020B0604020202020204" pitchFamily="34" charset="0"/>
              </a:rPr>
              <a:t>MW Brault, J Hootman, CG Helmick, KA Theis, and BS Armour., “Prevalence and most common causes of disability among adults — United States, 2005,” Morbidity and Mortality Weekly Report (MMWR), 58 (16), pp. 421-426 (May 1, 2009), Centers for Disease Control and Prevention (CDC)</a:t>
            </a:r>
          </a:p>
          <a:p>
            <a:pPr marL="342900" indent="-342900">
              <a:lnSpc>
                <a:spcPct val="100000"/>
              </a:lnSpc>
              <a:buFont typeface="Arial" panose="020B0604020202020204" pitchFamily="34" charset="0"/>
              <a:buAutoNum type="arabicPeriod"/>
            </a:pPr>
            <a:r>
              <a:rPr lang="en-US" sz="1200" dirty="0">
                <a:latin typeface="Arial" panose="020B0604020202020204" pitchFamily="34" charset="0"/>
                <a:cs typeface="Arial" panose="020B0604020202020204" pitchFamily="34" charset="0"/>
              </a:rPr>
              <a:t>Age-adjusted Prevalence of COPD among adults aged ≥18 years – BRFSS, United States, 2015</a:t>
            </a:r>
          </a:p>
          <a:p>
            <a:pPr marL="342900" indent="-342900">
              <a:lnSpc>
                <a:spcPct val="100000"/>
              </a:lnSpc>
              <a:buFont typeface="Arial" panose="020B0604020202020204" pitchFamily="34" charset="0"/>
              <a:buAutoNum type="arabicPeriod"/>
            </a:pPr>
            <a:r>
              <a:rPr lang="en-US" sz="1200" dirty="0">
                <a:latin typeface="Arial" panose="020B0604020202020204" pitchFamily="34" charset="0"/>
                <a:cs typeface="Arial" panose="020B0604020202020204" pitchFamily="34" charset="0"/>
              </a:rPr>
              <a:t>Centers for Disease Control and Prevention (CDC). (2008). Smoking-attributable mortality, years of potential life lost, and productivity losses--United States, 2000-2004. MMWR. Morbidity and mortality weekly report, 57(45), 1226.</a:t>
            </a:r>
          </a:p>
          <a:p>
            <a:pPr marL="342900" indent="-342900">
              <a:lnSpc>
                <a:spcPct val="100000"/>
              </a:lnSpc>
              <a:buFont typeface="Arial" panose="020B0604020202020204" pitchFamily="34" charset="0"/>
              <a:buAutoNum type="arabicPeriod"/>
            </a:pPr>
            <a:r>
              <a:rPr lang="en-US" sz="1200" dirty="0">
                <a:latin typeface="Arial" panose="020B0604020202020204" pitchFamily="34" charset="0"/>
                <a:cs typeface="Arial" panose="020B0604020202020204" pitchFamily="34" charset="0"/>
              </a:rPr>
              <a:t>Centers for Disease Control and Prevention (CDC). (2012). Chronic obstructive pulmonary disease among adults--United States, 2011. MMWR. Morbidity and mortality weekly report, 61(46), 938.</a:t>
            </a:r>
          </a:p>
          <a:p>
            <a:pPr marL="342900" indent="-342900">
              <a:lnSpc>
                <a:spcPct val="100000"/>
              </a:lnSpc>
              <a:buFont typeface="Arial" panose="020B0604020202020204" pitchFamily="34" charset="0"/>
              <a:buAutoNum type="arabicPeriod"/>
            </a:pPr>
            <a:r>
              <a:rPr lang="en-US" sz="1200" dirty="0">
                <a:latin typeface="Arial" panose="020B0604020202020204" pitchFamily="34" charset="0"/>
                <a:cs typeface="Arial" panose="020B0604020202020204" pitchFamily="34" charset="0"/>
              </a:rPr>
              <a:t>Wheaton, A. G., Cunningham, T. J., Ford, E. S., &amp; Croft, J. B. (2015). Employment and activity limitations among adults with chronic obstructive pulmonary disease—United States, 2013. MMWR. Morbidity and mortality weekly report, 64(11), 289.</a:t>
            </a:r>
          </a:p>
          <a:p>
            <a:pPr marL="342900" indent="-342900">
              <a:lnSpc>
                <a:spcPct val="100000"/>
              </a:lnSpc>
              <a:buFont typeface="Arial" panose="020B0604020202020204" pitchFamily="34" charset="0"/>
              <a:buAutoNum type="arabicPeriod"/>
            </a:pPr>
            <a:r>
              <a:rPr lang="en-US" sz="1200" dirty="0">
                <a:latin typeface="Arial" panose="020B0604020202020204" pitchFamily="34" charset="0"/>
                <a:cs typeface="Arial" panose="020B0604020202020204" pitchFamily="34" charset="0"/>
              </a:rPr>
              <a:t>Centers for Disease Control and Prevention. (2010). How tobacco smoke causes disease: The biology and behavioral basis for smoking-attributable disease: A report of the surgeon general.</a:t>
            </a:r>
          </a:p>
          <a:p>
            <a:pPr marL="342900" indent="-342900">
              <a:lnSpc>
                <a:spcPct val="100000"/>
              </a:lnSpc>
              <a:buFont typeface="Arial" panose="020B0604020202020204" pitchFamily="34" charset="0"/>
              <a:buAutoNum type="arabicPeriod"/>
            </a:pPr>
            <a:r>
              <a:rPr lang="en-US" sz="1200" dirty="0">
                <a:latin typeface="Arial" panose="020B0604020202020204" pitchFamily="34" charset="0"/>
                <a:cs typeface="Arial" panose="020B0604020202020204" pitchFamily="34" charset="0"/>
              </a:rPr>
              <a:t>Croft JB, Wheaton AG, Liu Y, et al. Urban-rural and state differences in COPD prevalence, Medicare hospitalizations, and mortality — United States, 2015. </a:t>
            </a:r>
            <a:r>
              <a:rPr lang="en-US" sz="1200" i="1" dirty="0">
                <a:latin typeface="Arial" panose="020B0604020202020204" pitchFamily="34" charset="0"/>
                <a:cs typeface="Arial" panose="020B0604020202020204" pitchFamily="34" charset="0"/>
              </a:rPr>
              <a:t>MMWR Morb Mortal Wkly Rep</a:t>
            </a:r>
            <a:r>
              <a:rPr lang="en-US" sz="1200" dirty="0">
                <a:latin typeface="Arial" panose="020B0604020202020204" pitchFamily="34" charset="0"/>
                <a:cs typeface="Arial" panose="020B0604020202020204" pitchFamily="34" charset="0"/>
              </a:rPr>
              <a:t>. 2018;67(7):205–211.</a:t>
            </a:r>
          </a:p>
          <a:p>
            <a:pPr marL="342900" indent="-342900">
              <a:lnSpc>
                <a:spcPct val="100000"/>
              </a:lnSpc>
              <a:buFont typeface="Arial" panose="020B0604020202020204" pitchFamily="34" charset="0"/>
              <a:buAutoNum type="arabicPeriod"/>
            </a:pPr>
            <a:r>
              <a:rPr lang="en-US" sz="1200" dirty="0">
                <a:latin typeface="Arial" panose="020B0604020202020204" pitchFamily="34" charset="0"/>
                <a:cs typeface="Arial" panose="020B0604020202020204" pitchFamily="34" charset="0"/>
              </a:rPr>
              <a:t>National Heart, Lung, and Blood Institute. (2018). COPD: Tracking Perceptions of the Individuals Affected and the Providers Who Treat Them.</a:t>
            </a:r>
          </a:p>
          <a:p>
            <a:pPr marL="342900" indent="-342900">
              <a:lnSpc>
                <a:spcPct val="100000"/>
              </a:lnSpc>
              <a:buFont typeface="Arial" panose="020B0604020202020204" pitchFamily="34" charset="0"/>
              <a:buAutoNum type="arabicPeriod"/>
            </a:pPr>
            <a:r>
              <a:rPr lang="en-US" sz="1200" dirty="0">
                <a:latin typeface="Arial" panose="020B0604020202020204" pitchFamily="34" charset="0"/>
                <a:cs typeface="Arial" panose="020B0604020202020204" pitchFamily="34" charset="0"/>
              </a:rPr>
              <a:t>Scott, A. S., Baltzan, M. A., Fox, J., &amp; Wolkove, N. (2010). Success in pulmonary rehabilitation in patients with chronic obstructive pulmonary disease. 219-223. Retrieved November 16, 2018.</a:t>
            </a:r>
          </a:p>
        </p:txBody>
      </p:sp>
      <p:sp>
        <p:nvSpPr>
          <p:cNvPr id="2" name="Title 1" hidden="1">
            <a:extLst>
              <a:ext uri="{FF2B5EF4-FFF2-40B4-BE49-F238E27FC236}">
                <a16:creationId xmlns:a16="http://schemas.microsoft.com/office/drawing/2014/main" id="{030DC915-2DBA-4D1B-A945-A5A1676BC767}"/>
              </a:ext>
            </a:extLst>
          </p:cNvPr>
          <p:cNvSpPr>
            <a:spLocks noGrp="1"/>
          </p:cNvSpPr>
          <p:nvPr>
            <p:ph type="title"/>
          </p:nvPr>
        </p:nvSpPr>
        <p:spPr/>
        <p:txBody>
          <a:bodyPr/>
          <a:lstStyle/>
          <a:p>
            <a:r>
              <a:rPr lang="en-US" dirty="0"/>
              <a:t>References</a:t>
            </a:r>
          </a:p>
        </p:txBody>
      </p:sp>
      <p:sp>
        <p:nvSpPr>
          <p:cNvPr id="25" name="Slide Number Placeholder 1">
            <a:extLst>
              <a:ext uri="{FF2B5EF4-FFF2-40B4-BE49-F238E27FC236}">
                <a16:creationId xmlns:a16="http://schemas.microsoft.com/office/drawing/2014/main" id="{8B051AA3-036B-494F-8888-7E8149DE67CB}"/>
              </a:ext>
            </a:extLst>
          </p:cNvPr>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17</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42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Background">
            <a:extLst>
              <a:ext uri="{FF2B5EF4-FFF2-40B4-BE49-F238E27FC236}">
                <a16:creationId xmlns:a16="http://schemas.microsoft.com/office/drawing/2014/main" id="{4D04CD08-4567-8F48-9553-7E07387515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22513" y="383177"/>
            <a:ext cx="11541668"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Quick Facts</a:t>
            </a:r>
          </a:p>
        </p:txBody>
      </p:sp>
      <p:sp>
        <p:nvSpPr>
          <p:cNvPr id="10" name="Content Placeholder 2"/>
          <p:cNvSpPr txBox="1">
            <a:spLocks/>
          </p:cNvSpPr>
          <p:nvPr/>
        </p:nvSpPr>
        <p:spPr>
          <a:xfrm>
            <a:off x="733696" y="1121226"/>
            <a:ext cx="10796453" cy="427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latin typeface="Arial" panose="020B0604020202020204" pitchFamily="34" charset="0"/>
                <a:cs typeface="Arial" panose="020B0604020202020204" pitchFamily="34" charset="0"/>
              </a:rPr>
              <a:t>COPD stands for </a:t>
            </a:r>
            <a:r>
              <a:rPr lang="en-US" sz="2400" b="1" dirty="0">
                <a:latin typeface="Arial" panose="020B0604020202020204" pitchFamily="34" charset="0"/>
                <a:cs typeface="Arial" panose="020B0604020202020204" pitchFamily="34" charset="0"/>
              </a:rPr>
              <a:t>chronic obstructive pulmonary disease.</a:t>
            </a:r>
          </a:p>
          <a:p>
            <a:pPr>
              <a:lnSpc>
                <a:spcPct val="100000"/>
              </a:lnSpc>
            </a:pPr>
            <a:endParaRPr lang="en-US" sz="2400" b="1" dirty="0">
              <a:latin typeface="Arial" panose="020B0604020202020204" pitchFamily="34" charset="0"/>
              <a:cs typeface="Arial" panose="020B0604020202020204" pitchFamily="34" charset="0"/>
            </a:endParaRPr>
          </a:p>
          <a:p>
            <a:pPr>
              <a:lnSpc>
                <a:spcPct val="100000"/>
              </a:lnSpc>
            </a:pPr>
            <a:r>
              <a:rPr lang="en-US" sz="2400" b="1" dirty="0">
                <a:latin typeface="Arial" panose="020B0604020202020204" pitchFamily="34" charset="0"/>
                <a:cs typeface="Arial" panose="020B0604020202020204" pitchFamily="34" charset="0"/>
              </a:rPr>
              <a:t>4</a:t>
            </a:r>
            <a:r>
              <a:rPr lang="en-US" sz="2400" b="1" baseline="30000" dirty="0">
                <a:latin typeface="Arial" panose="020B0604020202020204" pitchFamily="34" charset="0"/>
                <a:cs typeface="Arial" panose="020B0604020202020204" pitchFamily="34" charset="0"/>
              </a:rPr>
              <a:t>th</a:t>
            </a:r>
            <a:r>
              <a:rPr lang="en-US" sz="2400" b="1" dirty="0">
                <a:latin typeface="Arial" panose="020B0604020202020204" pitchFamily="34" charset="0"/>
                <a:cs typeface="Arial" panose="020B0604020202020204" pitchFamily="34" charset="0"/>
              </a:rPr>
              <a:t> leading cause of death in the U.S., </a:t>
            </a:r>
            <a:r>
              <a:rPr lang="en-US" sz="2400" dirty="0">
                <a:latin typeface="Arial" panose="020B0604020202020204" pitchFamily="34" charset="0"/>
                <a:cs typeface="Arial" panose="020B0604020202020204" pitchFamily="34" charset="0"/>
              </a:rPr>
              <a:t>accounting for </a:t>
            </a:r>
            <a:r>
              <a:rPr lang="en-US" sz="2400" b="1" dirty="0">
                <a:latin typeface="Arial" panose="020B0604020202020204" pitchFamily="34" charset="0"/>
                <a:cs typeface="Arial" panose="020B0604020202020204" pitchFamily="34" charset="0"/>
              </a:rPr>
              <a:t>nearly 155,000 deaths per year.</a:t>
            </a:r>
            <a:r>
              <a:rPr lang="en-US" sz="2400" baseline="30000" dirty="0">
                <a:latin typeface="Arial" panose="020B0604020202020204" pitchFamily="34" charset="0"/>
                <a:cs typeface="Arial" panose="020B0604020202020204" pitchFamily="34" charset="0"/>
              </a:rPr>
              <a:t>1</a:t>
            </a:r>
          </a:p>
          <a:p>
            <a:pPr>
              <a:lnSpc>
                <a:spcPct val="100000"/>
              </a:lnSpc>
            </a:pPr>
            <a:endParaRPr lang="en-US" sz="2400" dirty="0">
              <a:latin typeface="Arial" panose="020B0604020202020204" pitchFamily="34" charset="0"/>
              <a:cs typeface="Arial" panose="020B0604020202020204" pitchFamily="34" charset="0"/>
            </a:endParaRPr>
          </a:p>
          <a:p>
            <a:pPr>
              <a:lnSpc>
                <a:spcPct val="100000"/>
              </a:lnSpc>
            </a:pPr>
            <a:r>
              <a:rPr lang="en-US" sz="2400" b="1" dirty="0">
                <a:latin typeface="Arial" panose="020B0604020202020204" pitchFamily="34" charset="0"/>
                <a:cs typeface="Arial" panose="020B0604020202020204" pitchFamily="34" charset="0"/>
              </a:rPr>
              <a:t>16 million people have been diagnosed </a:t>
            </a:r>
            <a:r>
              <a:rPr lang="en-US" sz="2400" dirty="0">
                <a:latin typeface="Arial" panose="020B0604020202020204" pitchFamily="34" charset="0"/>
                <a:cs typeface="Arial" panose="020B0604020202020204" pitchFamily="34" charset="0"/>
              </a:rPr>
              <a:t>with COPD and it is estimated that </a:t>
            </a:r>
            <a:r>
              <a:rPr lang="en-US" sz="2400" b="1" dirty="0">
                <a:latin typeface="Arial" panose="020B0604020202020204" pitchFamily="34" charset="0"/>
                <a:cs typeface="Arial" panose="020B0604020202020204" pitchFamily="34" charset="0"/>
              </a:rPr>
              <a:t>millions more have it but do not know it.</a:t>
            </a:r>
            <a:r>
              <a:rPr lang="en-US" sz="2400" baseline="30000" dirty="0">
                <a:latin typeface="Arial" panose="020B0604020202020204" pitchFamily="34" charset="0"/>
                <a:cs typeface="Arial" panose="020B0604020202020204" pitchFamily="34" charset="0"/>
              </a:rPr>
              <a:t>2</a:t>
            </a:r>
            <a:endParaRPr lang="en-US" sz="2000" baseline="30000" dirty="0">
              <a:latin typeface="Arial" panose="020B0604020202020204" pitchFamily="34" charset="0"/>
              <a:cs typeface="Arial" panose="020B0604020202020204" pitchFamily="34" charset="0"/>
            </a:endParaRPr>
          </a:p>
          <a:p>
            <a:pPr>
              <a:lnSpc>
                <a:spcPct val="100000"/>
              </a:lnSpc>
            </a:pPr>
            <a:endParaRPr lang="en-US" sz="2400" baseline="30000" dirty="0">
              <a:latin typeface="Arial" panose="020B0604020202020204" pitchFamily="34" charset="0"/>
              <a:cs typeface="Arial" panose="020B0604020202020204" pitchFamily="34" charset="0"/>
            </a:endParaRPr>
          </a:p>
          <a:p>
            <a:pPr lvl="0">
              <a:lnSpc>
                <a:spcPct val="100000"/>
              </a:lnSpc>
              <a:spcBef>
                <a:spcPts val="600"/>
              </a:spcBef>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leading cause of disability</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and an estimated </a:t>
            </a:r>
            <a:r>
              <a:rPr lang="en-US" sz="2400" b="1" dirty="0">
                <a:latin typeface="Arial" panose="020B0604020202020204" pitchFamily="34" charset="0"/>
                <a:cs typeface="Arial" panose="020B0604020202020204" pitchFamily="34" charset="0"/>
              </a:rPr>
              <a:t>1 in 5 adults, age 45 and over, suffers from COPD</a:t>
            </a:r>
            <a:r>
              <a:rPr lang="en-US" sz="2400" dirty="0">
                <a:latin typeface="Arial" panose="020B0604020202020204" pitchFamily="34" charset="0"/>
                <a:cs typeface="Arial" panose="020B0604020202020204" pitchFamily="34" charset="0"/>
              </a:rPr>
              <a:t>.</a:t>
            </a:r>
            <a:r>
              <a:rPr lang="en-US" sz="2400" baseline="30000" dirty="0">
                <a:latin typeface="Arial" panose="020B0604020202020204" pitchFamily="34" charset="0"/>
                <a:cs typeface="Arial" panose="020B0604020202020204" pitchFamily="34" charset="0"/>
              </a:rPr>
              <a:t>4</a:t>
            </a:r>
          </a:p>
          <a:p>
            <a:pPr lvl="0">
              <a:lnSpc>
                <a:spcPct val="100000"/>
              </a:lnSpc>
              <a:spcBef>
                <a:spcPts val="600"/>
              </a:spcBef>
            </a:pPr>
            <a:endParaRPr lang="en-US" sz="2400" dirty="0">
              <a:latin typeface="Arial" panose="020B0604020202020204" pitchFamily="34" charset="0"/>
              <a:cs typeface="Arial" panose="020B0604020202020204" pitchFamily="34" charset="0"/>
            </a:endParaRPr>
          </a:p>
          <a:p>
            <a:pPr>
              <a:lnSpc>
                <a:spcPct val="100000"/>
              </a:lnSpc>
            </a:pPr>
            <a:endParaRPr lang="en-US" sz="2400" dirty="0">
              <a:latin typeface="Arial" panose="020B0604020202020204" pitchFamily="34" charset="0"/>
              <a:cs typeface="Arial" panose="020B0604020202020204" pitchFamily="34" charset="0"/>
            </a:endParaRPr>
          </a:p>
          <a:p>
            <a:pPr lvl="0">
              <a:lnSpc>
                <a:spcPct val="100000"/>
              </a:lnSpc>
            </a:pPr>
            <a:endParaRPr lang="en-US" sz="2400" dirty="0">
              <a:latin typeface="Arial" panose="020B0604020202020204" pitchFamily="34" charset="0"/>
              <a:cs typeface="Arial" panose="020B0604020202020204" pitchFamily="34" charset="0"/>
            </a:endParaRPr>
          </a:p>
          <a:p>
            <a:pPr lvl="0">
              <a:lnSpc>
                <a:spcPct val="100000"/>
              </a:lnSpc>
            </a:pPr>
            <a:endParaRPr lang="en-US" sz="2400" dirty="0">
              <a:latin typeface="Arial" panose="020B0604020202020204" pitchFamily="34" charset="0"/>
              <a:cs typeface="Arial" panose="020B0604020202020204" pitchFamily="34" charset="0"/>
            </a:endParaRPr>
          </a:p>
          <a:p>
            <a:pPr lvl="0">
              <a:lnSpc>
                <a:spcPct val="100000"/>
              </a:lnSpc>
            </a:pPr>
            <a:endParaRPr lang="en-US" sz="2400" dirty="0">
              <a:latin typeface="Arial" panose="020B0604020202020204" pitchFamily="34" charset="0"/>
              <a:cs typeface="Arial" panose="020B0604020202020204" pitchFamily="34" charset="0"/>
            </a:endParaRPr>
          </a:p>
          <a:p>
            <a:pPr marL="0" lvl="0" indent="0">
              <a:lnSpc>
                <a:spcPct val="100000"/>
              </a:lnSpc>
              <a:buNone/>
            </a:pPr>
            <a:endParaRPr lang="en-US" sz="2400" dirty="0">
              <a:latin typeface="Arial" panose="020B0604020202020204" pitchFamily="34" charset="0"/>
              <a:cs typeface="Arial" panose="020B0604020202020204" pitchFamily="34" charset="0"/>
            </a:endParaRPr>
          </a:p>
          <a:p>
            <a:pPr lvl="0">
              <a:lnSpc>
                <a:spcPct val="100000"/>
              </a:lnSpc>
            </a:pPr>
            <a:endParaRPr lang="en-US" sz="2400" dirty="0">
              <a:latin typeface="Arial" panose="020B0604020202020204" pitchFamily="34" charset="0"/>
              <a:cs typeface="Arial" panose="020B0604020202020204" pitchFamily="34" charset="0"/>
            </a:endParaRPr>
          </a:p>
          <a:p>
            <a:pPr lvl="0">
              <a:lnSpc>
                <a:spcPct val="100000"/>
              </a:lnSpc>
            </a:pPr>
            <a:endParaRPr lang="en-US" sz="2400" dirty="0">
              <a:latin typeface="Arial" panose="020B0604020202020204" pitchFamily="34" charset="0"/>
              <a:cs typeface="Arial" panose="020B0604020202020204" pitchFamily="34" charset="0"/>
            </a:endParaRPr>
          </a:p>
          <a:p>
            <a:pPr lvl="0">
              <a:lnSpc>
                <a:spcPct val="100000"/>
              </a:lnSpc>
            </a:pPr>
            <a:endParaRPr lang="en-US" sz="2400" dirty="0">
              <a:latin typeface="Arial" panose="020B0604020202020204" pitchFamily="34" charset="0"/>
              <a:cs typeface="Arial" panose="020B0604020202020204" pitchFamily="34" charset="0"/>
            </a:endParaRPr>
          </a:p>
          <a:p>
            <a:pPr marL="0" lvl="0" indent="0">
              <a:lnSpc>
                <a:spcPct val="100000"/>
              </a:lnSpc>
              <a:buNone/>
            </a:pPr>
            <a:endParaRPr lang="en-US" sz="2400" dirty="0">
              <a:latin typeface="Arial" panose="020B0604020202020204" pitchFamily="34" charset="0"/>
              <a:cs typeface="Arial" panose="020B0604020202020204" pitchFamily="34" charset="0"/>
            </a:endParaRPr>
          </a:p>
        </p:txBody>
      </p:sp>
      <p:sp>
        <p:nvSpPr>
          <p:cNvPr id="14" name="Slide Number Placeholder 1"/>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2</a:t>
            </a:fld>
            <a:endParaRPr lang="en-US" altLang="en-US" dirty="0">
              <a:solidFill>
                <a:schemeClr val="bg1"/>
              </a:solidFill>
              <a:latin typeface="Arial" panose="020B0604020202020204" pitchFamily="34" charset="0"/>
              <a:cs typeface="Arial" panose="020B0604020202020204" pitchFamily="34" charset="0"/>
            </a:endParaRPr>
          </a:p>
        </p:txBody>
      </p:sp>
      <p:sp>
        <p:nvSpPr>
          <p:cNvPr id="2" name="Title 1" hidden="1">
            <a:extLst>
              <a:ext uri="{FF2B5EF4-FFF2-40B4-BE49-F238E27FC236}">
                <a16:creationId xmlns:a16="http://schemas.microsoft.com/office/drawing/2014/main" id="{3C129E3D-7D17-4DEE-AC8C-D2F62168A4BC}"/>
              </a:ext>
            </a:extLst>
          </p:cNvPr>
          <p:cNvSpPr>
            <a:spLocks noGrp="1"/>
          </p:cNvSpPr>
          <p:nvPr>
            <p:ph type="title"/>
          </p:nvPr>
        </p:nvSpPr>
        <p:spPr/>
        <p:txBody>
          <a:bodyPr/>
          <a:lstStyle/>
          <a:p>
            <a:r>
              <a:rPr lang="en-US" dirty="0"/>
              <a:t>Quick Facts</a:t>
            </a:r>
          </a:p>
        </p:txBody>
      </p:sp>
    </p:spTree>
    <p:extLst>
      <p:ext uri="{BB962C8B-B14F-4D97-AF65-F5344CB8AC3E}">
        <p14:creationId xmlns:p14="http://schemas.microsoft.com/office/powerpoint/2010/main" val="234988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Background">
            <a:extLst>
              <a:ext uri="{FF2B5EF4-FFF2-40B4-BE49-F238E27FC236}">
                <a16:creationId xmlns:a16="http://schemas.microsoft.com/office/drawing/2014/main" id="{1A59F423-1B65-A944-AEDA-27FD6EE2B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Slide Number Placeholder 1">
            <a:extLst>
              <a:ext uri="{FF2B5EF4-FFF2-40B4-BE49-F238E27FC236}">
                <a16:creationId xmlns:a16="http://schemas.microsoft.com/office/drawing/2014/main" id="{BE6CE5CB-307E-D842-AF6D-7E31700D4B30}"/>
              </a:ext>
            </a:extLst>
          </p:cNvPr>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3</a:t>
            </a:fld>
            <a:endParaRPr lang="en-US" altLang="en-US" dirty="0">
              <a:solidFill>
                <a:schemeClr val="bg1"/>
              </a:solidFill>
              <a:latin typeface="Arial" panose="020B0604020202020204" pitchFamily="34" charset="0"/>
              <a:cs typeface="Arial" panose="020B0604020202020204" pitchFamily="34" charset="0"/>
            </a:endParaRPr>
          </a:p>
        </p:txBody>
      </p:sp>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22513" y="383177"/>
            <a:ext cx="11541668"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What is COPD?</a:t>
            </a:r>
          </a:p>
        </p:txBody>
      </p:sp>
      <p:sp>
        <p:nvSpPr>
          <p:cNvPr id="11" name="Content Placeholder 2">
            <a:extLst>
              <a:ext uri="{FF2B5EF4-FFF2-40B4-BE49-F238E27FC236}">
                <a16:creationId xmlns:a16="http://schemas.microsoft.com/office/drawing/2014/main" id="{D4799E1E-5003-46D9-988D-718850CF31B6}"/>
              </a:ext>
            </a:extLst>
          </p:cNvPr>
          <p:cNvSpPr txBox="1">
            <a:spLocks/>
          </p:cNvSpPr>
          <p:nvPr/>
        </p:nvSpPr>
        <p:spPr>
          <a:xfrm>
            <a:off x="574368" y="1779066"/>
            <a:ext cx="5784867" cy="36223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Arial" panose="020B0604020202020204" pitchFamily="34" charset="0"/>
                <a:cs typeface="Arial" panose="020B0604020202020204" pitchFamily="34" charset="0"/>
              </a:rPr>
              <a:t>Less air flows in and out of the airways because of one or more of the following: </a:t>
            </a:r>
          </a:p>
          <a:p>
            <a:pPr lvl="0"/>
            <a:endParaRPr lang="en-US" dirty="0">
              <a:latin typeface="Arial" panose="020B0604020202020204" pitchFamily="34" charset="0"/>
              <a:cs typeface="Arial" panose="020B0604020202020204" pitchFamily="34" charset="0"/>
            </a:endParaRPr>
          </a:p>
          <a:p>
            <a:pPr marL="0" lvl="0" indent="0">
              <a:buNone/>
            </a:pPr>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marL="0" lvl="0" indent="0">
              <a:buNone/>
            </a:pPr>
            <a:endParaRPr lang="en-US" dirty="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E1BC8A14-D430-4E48-B617-B3ED8AACC077}"/>
              </a:ext>
            </a:extLst>
          </p:cNvPr>
          <p:cNvSpPr txBox="1">
            <a:spLocks/>
          </p:cNvSpPr>
          <p:nvPr/>
        </p:nvSpPr>
        <p:spPr>
          <a:xfrm>
            <a:off x="7117772" y="1791678"/>
            <a:ext cx="4665518" cy="17035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Arial" panose="020B0604020202020204" pitchFamily="34" charset="0"/>
                <a:cs typeface="Arial" panose="020B0604020202020204" pitchFamily="34" charset="0"/>
              </a:rPr>
              <a:t>Left untreated, people with COPD gradually lose their stamina and ability to perform daily activities.</a:t>
            </a:r>
          </a:p>
          <a:p>
            <a:endParaRPr lang="en-US" sz="2000"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marL="0" lvl="0" indent="0">
              <a:buNone/>
            </a:pPr>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marL="0" lvl="0" indent="0">
              <a:buNone/>
            </a:pP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50EA8AC-47EC-4F0B-A424-87F7CF5CA80E}"/>
              </a:ext>
            </a:extLst>
          </p:cNvPr>
          <p:cNvSpPr/>
          <p:nvPr/>
        </p:nvSpPr>
        <p:spPr>
          <a:xfrm>
            <a:off x="522513" y="1105674"/>
            <a:ext cx="11007636" cy="430887"/>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COPD is a </a:t>
            </a:r>
            <a:r>
              <a:rPr lang="en-US" sz="2200" b="1" dirty="0">
                <a:latin typeface="Arial" panose="020B0604020202020204" pitchFamily="34" charset="0"/>
                <a:cs typeface="Arial" panose="020B0604020202020204" pitchFamily="34" charset="0"/>
              </a:rPr>
              <a:t>serious lung disease </a:t>
            </a:r>
            <a:r>
              <a:rPr lang="en-US" sz="2200" dirty="0">
                <a:latin typeface="Arial" panose="020B0604020202020204" pitchFamily="34" charset="0"/>
                <a:cs typeface="Arial" panose="020B0604020202020204" pitchFamily="34" charset="0"/>
              </a:rPr>
              <a:t>that over time makes it hard to breathe. </a:t>
            </a:r>
          </a:p>
        </p:txBody>
      </p:sp>
      <p:cxnSp>
        <p:nvCxnSpPr>
          <p:cNvPr id="14" name="Straight Connector 13" descr="separator">
            <a:extLst>
              <a:ext uri="{FF2B5EF4-FFF2-40B4-BE49-F238E27FC236}">
                <a16:creationId xmlns:a16="http://schemas.microsoft.com/office/drawing/2014/main" id="{327DE058-B41A-4871-A6CE-5C34C651A1B2}"/>
              </a:ext>
            </a:extLst>
          </p:cNvPr>
          <p:cNvCxnSpPr>
            <a:cxnSpLocks/>
          </p:cNvCxnSpPr>
          <p:nvPr/>
        </p:nvCxnSpPr>
        <p:spPr>
          <a:xfrm>
            <a:off x="6722918" y="1695446"/>
            <a:ext cx="0" cy="1525735"/>
          </a:xfrm>
          <a:prstGeom prst="line">
            <a:avLst/>
          </a:prstGeom>
          <a:ln w="12700"/>
        </p:spPr>
        <p:style>
          <a:lnRef idx="1">
            <a:schemeClr val="accent3"/>
          </a:lnRef>
          <a:fillRef idx="0">
            <a:schemeClr val="accent3"/>
          </a:fillRef>
          <a:effectRef idx="0">
            <a:schemeClr val="accent3"/>
          </a:effectRef>
          <a:fontRef idx="minor">
            <a:schemeClr val="tx1"/>
          </a:fontRef>
        </p:style>
      </p:cxnSp>
      <p:pic>
        <p:nvPicPr>
          <p:cNvPr id="16" name="Picture 15" descr="The airways and air sacs lose their elastic quality.  The walls between many of the air sacs are destroyed.  The airways walls become thick, and airways are narrowed by inflammation.  The airways make more mucus than usual, which can also clog them.">
            <a:extLst>
              <a:ext uri="{FF2B5EF4-FFF2-40B4-BE49-F238E27FC236}">
                <a16:creationId xmlns:a16="http://schemas.microsoft.com/office/drawing/2014/main" id="{5BC125D5-C106-4721-B912-FEB061B123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5328" y="2642333"/>
            <a:ext cx="4674700" cy="3084666"/>
          </a:xfrm>
          <a:prstGeom prst="rect">
            <a:avLst/>
          </a:prstGeom>
        </p:spPr>
      </p:pic>
      <p:sp>
        <p:nvSpPr>
          <p:cNvPr id="2" name="Title 1" hidden="1">
            <a:extLst>
              <a:ext uri="{FF2B5EF4-FFF2-40B4-BE49-F238E27FC236}">
                <a16:creationId xmlns:a16="http://schemas.microsoft.com/office/drawing/2014/main" id="{9FA5F887-276A-472F-ADD5-5F2F997CBB26}"/>
              </a:ext>
            </a:extLst>
          </p:cNvPr>
          <p:cNvSpPr>
            <a:spLocks noGrp="1"/>
          </p:cNvSpPr>
          <p:nvPr>
            <p:ph type="title"/>
          </p:nvPr>
        </p:nvSpPr>
        <p:spPr/>
        <p:txBody>
          <a:bodyPr/>
          <a:lstStyle/>
          <a:p>
            <a:r>
              <a:rPr lang="en-US" dirty="0"/>
              <a:t>What is COPD</a:t>
            </a:r>
          </a:p>
        </p:txBody>
      </p:sp>
    </p:spTree>
    <p:extLst>
      <p:ext uri="{BB962C8B-B14F-4D97-AF65-F5344CB8AC3E}">
        <p14:creationId xmlns:p14="http://schemas.microsoft.com/office/powerpoint/2010/main" val="1005089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Background">
            <a:extLst>
              <a:ext uri="{FF2B5EF4-FFF2-40B4-BE49-F238E27FC236}">
                <a16:creationId xmlns:a16="http://schemas.microsoft.com/office/drawing/2014/main" id="{7D73F199-BB42-C348-9D9B-E5EF202B3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Slide Number Placeholder 1">
            <a:extLst>
              <a:ext uri="{FF2B5EF4-FFF2-40B4-BE49-F238E27FC236}">
                <a16:creationId xmlns:a16="http://schemas.microsoft.com/office/drawing/2014/main" id="{7D0DC359-5D96-FA4D-A15E-2E3820C4D718}"/>
              </a:ext>
            </a:extLst>
          </p:cNvPr>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4</a:t>
            </a:fld>
            <a:endParaRPr lang="en-US" altLang="en-US" dirty="0">
              <a:solidFill>
                <a:schemeClr val="bg1"/>
              </a:solidFill>
              <a:latin typeface="Arial" panose="020B0604020202020204" pitchFamily="34" charset="0"/>
              <a:cs typeface="Arial" panose="020B0604020202020204" pitchFamily="34" charset="0"/>
            </a:endParaRPr>
          </a:p>
        </p:txBody>
      </p:sp>
      <p:pic>
        <p:nvPicPr>
          <p:cNvPr id="3" name="Picture 2" descr="Chronic Bronchitis - inflammation &amp; excess mucus.  Emphysema - damaged air sacs.">
            <a:extLst>
              <a:ext uri="{FF2B5EF4-FFF2-40B4-BE49-F238E27FC236}">
                <a16:creationId xmlns:a16="http://schemas.microsoft.com/office/drawing/2014/main" id="{AD0754F2-F89B-4049-9BDA-486434B393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0328" y="1024209"/>
            <a:ext cx="9111343" cy="4546774"/>
          </a:xfrm>
          <a:prstGeom prst="rect">
            <a:avLst/>
          </a:prstGeom>
        </p:spPr>
      </p:pic>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22513" y="383177"/>
            <a:ext cx="11541668"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COPD Includes Two Main Conditions</a:t>
            </a:r>
          </a:p>
        </p:txBody>
      </p:sp>
      <p:sp>
        <p:nvSpPr>
          <p:cNvPr id="10" name="Content Placeholder 2" descr="background"/>
          <p:cNvSpPr txBox="1">
            <a:spLocks/>
          </p:cNvSpPr>
          <p:nvPr/>
        </p:nvSpPr>
        <p:spPr>
          <a:xfrm>
            <a:off x="733696" y="1121226"/>
            <a:ext cx="10796453" cy="427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dirty="0"/>
          </a:p>
          <a:p>
            <a:pPr lvl="0"/>
            <a:endParaRPr lang="en-US" dirty="0"/>
          </a:p>
          <a:p>
            <a:pPr marL="0" lvl="0" indent="0">
              <a:buNone/>
            </a:pPr>
            <a:endParaRPr lang="en-US" dirty="0"/>
          </a:p>
          <a:p>
            <a:pPr lvl="0"/>
            <a:endParaRPr lang="en-US" dirty="0"/>
          </a:p>
          <a:p>
            <a:pPr lvl="0"/>
            <a:endParaRPr lang="en-US" dirty="0"/>
          </a:p>
          <a:p>
            <a:pPr lvl="0"/>
            <a:endParaRPr lang="en-US" dirty="0"/>
          </a:p>
          <a:p>
            <a:pPr marL="0" lvl="0" indent="0">
              <a:buNone/>
            </a:pPr>
            <a:endParaRPr lang="en-US" dirty="0"/>
          </a:p>
        </p:txBody>
      </p:sp>
      <p:sp>
        <p:nvSpPr>
          <p:cNvPr id="2" name="Title 1" hidden="1">
            <a:extLst>
              <a:ext uri="{FF2B5EF4-FFF2-40B4-BE49-F238E27FC236}">
                <a16:creationId xmlns:a16="http://schemas.microsoft.com/office/drawing/2014/main" id="{E4C11233-8BD2-45E5-8A3B-E7F887DE63D0}"/>
              </a:ext>
            </a:extLst>
          </p:cNvPr>
          <p:cNvSpPr>
            <a:spLocks noGrp="1"/>
          </p:cNvSpPr>
          <p:nvPr>
            <p:ph type="title"/>
          </p:nvPr>
        </p:nvSpPr>
        <p:spPr/>
        <p:txBody>
          <a:bodyPr/>
          <a:lstStyle/>
          <a:p>
            <a:r>
              <a:rPr lang="en-US" b="1" dirty="0">
                <a:latin typeface="Arial Black" panose="020B0604020202020204" pitchFamily="34" charset="0"/>
                <a:cs typeface="Arial Black" panose="020B0604020202020204" pitchFamily="34" charset="0"/>
              </a:rPr>
              <a:t>COPD Includes Two Main Conditions</a:t>
            </a:r>
            <a:br>
              <a:rPr lang="en-US" b="1" dirty="0">
                <a:latin typeface="Arial Black" panose="020B0604020202020204" pitchFamily="34" charset="0"/>
                <a:cs typeface="Arial Black" panose="020B0604020202020204" pitchFamily="34" charset="0"/>
              </a:rPr>
            </a:br>
            <a:endParaRPr lang="en-US" dirty="0"/>
          </a:p>
        </p:txBody>
      </p:sp>
    </p:spTree>
    <p:extLst>
      <p:ext uri="{BB962C8B-B14F-4D97-AF65-F5344CB8AC3E}">
        <p14:creationId xmlns:p14="http://schemas.microsoft.com/office/powerpoint/2010/main" val="86856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Background">
            <a:extLst>
              <a:ext uri="{FF2B5EF4-FFF2-40B4-BE49-F238E27FC236}">
                <a16:creationId xmlns:a16="http://schemas.microsoft.com/office/drawing/2014/main" id="{24E48E93-E581-A946-B3E2-66B1FC4EFD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Slide Number Placeholder 1">
            <a:extLst>
              <a:ext uri="{FF2B5EF4-FFF2-40B4-BE49-F238E27FC236}">
                <a16:creationId xmlns:a16="http://schemas.microsoft.com/office/drawing/2014/main" id="{12F34810-0B1B-B84A-B39D-5232529F1EE7}"/>
              </a:ext>
            </a:extLst>
          </p:cNvPr>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5</a:t>
            </a:fld>
            <a:endParaRPr lang="en-US" altLang="en-US" dirty="0">
              <a:solidFill>
                <a:schemeClr val="bg1"/>
              </a:solidFill>
              <a:latin typeface="Arial" panose="020B0604020202020204" pitchFamily="34" charset="0"/>
              <a:cs typeface="Arial" panose="020B0604020202020204" pitchFamily="34" charset="0"/>
            </a:endParaRPr>
          </a:p>
        </p:txBody>
      </p:sp>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a:extLst>
              <a:ext uri="{FF2B5EF4-FFF2-40B4-BE49-F238E27FC236}">
                <a16:creationId xmlns:a16="http://schemas.microsoft.com/office/drawing/2014/main" id="{B2BE6512-37E4-4BC7-8158-475BC003F563}"/>
              </a:ext>
            </a:extLst>
          </p:cNvPr>
          <p:cNvSpPr txBox="1"/>
          <p:nvPr/>
        </p:nvSpPr>
        <p:spPr>
          <a:xfrm>
            <a:off x="762000" y="1577283"/>
            <a:ext cx="5400305" cy="2585323"/>
          </a:xfrm>
          <a:prstGeom prst="rect">
            <a:avLst/>
          </a:prstGeom>
          <a:noFill/>
        </p:spPr>
        <p:txBody>
          <a:bodyPr wrap="square" rtlCol="0">
            <a:spAutoFit/>
          </a:bodyPr>
          <a:lstStyle/>
          <a:p>
            <a:pPr>
              <a:spcBef>
                <a:spcPts val="600"/>
              </a:spcBef>
            </a:pPr>
            <a:r>
              <a:rPr lang="en-US" sz="3800" b="1" dirty="0">
                <a:latin typeface="Arial Black" panose="020B0604020202020204" pitchFamily="34" charset="0"/>
                <a:cs typeface="Arial Black" panose="020B0604020202020204" pitchFamily="34" charset="0"/>
              </a:rPr>
              <a:t>Common </a:t>
            </a:r>
          </a:p>
          <a:p>
            <a:pPr>
              <a:spcBef>
                <a:spcPts val="600"/>
              </a:spcBef>
            </a:pPr>
            <a:r>
              <a:rPr lang="en-US" sz="3800" b="1" dirty="0">
                <a:latin typeface="Arial Black" panose="020B0604020202020204" pitchFamily="34" charset="0"/>
                <a:cs typeface="Arial Black" panose="020B0604020202020204" pitchFamily="34" charset="0"/>
              </a:rPr>
              <a:t>Signs &amp; Symptoms</a:t>
            </a:r>
          </a:p>
          <a:p>
            <a:pPr>
              <a:spcBef>
                <a:spcPts val="600"/>
              </a:spcBef>
            </a:pPr>
            <a:r>
              <a:rPr lang="en-US" sz="3800" dirty="0">
                <a:latin typeface="Arial" panose="020B0604020202020204" pitchFamily="34" charset="0"/>
                <a:cs typeface="Arial" panose="020B0604020202020204" pitchFamily="34" charset="0"/>
              </a:rPr>
              <a:t>include…</a:t>
            </a:r>
          </a:p>
          <a:p>
            <a:endParaRPr lang="en-US" sz="3800" b="1" dirty="0">
              <a:latin typeface="Arial Black" panose="020B0604020202020204" pitchFamily="34" charset="0"/>
              <a:cs typeface="Arial Black" panose="020B0604020202020204" pitchFamily="34" charset="0"/>
            </a:endParaRPr>
          </a:p>
        </p:txBody>
      </p:sp>
      <p:pic>
        <p:nvPicPr>
          <p:cNvPr id="12" name="Picture 11" descr="Constant coughing, sometimes called a &quot;smoker's cough.&quot; Shortness of breath while doing everyday activities.  Inability to breath easily or take a deep breath.  Excess mucus production coughed up as sputum.  Wheezing.">
            <a:extLst>
              <a:ext uri="{FF2B5EF4-FFF2-40B4-BE49-F238E27FC236}">
                <a16:creationId xmlns:a16="http://schemas.microsoft.com/office/drawing/2014/main" id="{BCAC0982-B663-4CC1-BDCC-82D12F91D27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36581" y="593405"/>
            <a:ext cx="5051660" cy="4698741"/>
          </a:xfrm>
          <a:prstGeom prst="rect">
            <a:avLst/>
          </a:prstGeom>
          <a:noFill/>
          <a:ln w="9525">
            <a:noFill/>
            <a:miter lim="800000"/>
            <a:headEnd/>
            <a:tailEnd/>
          </a:ln>
        </p:spPr>
      </p:pic>
      <p:sp>
        <p:nvSpPr>
          <p:cNvPr id="2" name="Title 1" hidden="1">
            <a:extLst>
              <a:ext uri="{FF2B5EF4-FFF2-40B4-BE49-F238E27FC236}">
                <a16:creationId xmlns:a16="http://schemas.microsoft.com/office/drawing/2014/main" id="{E9C31666-EF04-4F29-B70B-C4163FDBBDE9}"/>
              </a:ext>
            </a:extLst>
          </p:cNvPr>
          <p:cNvSpPr>
            <a:spLocks noGrp="1"/>
          </p:cNvSpPr>
          <p:nvPr>
            <p:ph type="title"/>
          </p:nvPr>
        </p:nvSpPr>
        <p:spPr/>
        <p:txBody>
          <a:bodyPr/>
          <a:lstStyle/>
          <a:p>
            <a:r>
              <a:rPr lang="en-US" dirty="0"/>
              <a:t>Common signs and symptoms</a:t>
            </a:r>
          </a:p>
        </p:txBody>
      </p:sp>
    </p:spTree>
    <p:extLst>
      <p:ext uri="{BB962C8B-B14F-4D97-AF65-F5344CB8AC3E}">
        <p14:creationId xmlns:p14="http://schemas.microsoft.com/office/powerpoint/2010/main" val="252397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a:extLst>
              <a:ext uri="{FF2B5EF4-FFF2-40B4-BE49-F238E27FC236}">
                <a16:creationId xmlns:a16="http://schemas.microsoft.com/office/drawing/2014/main" id="{258D2A52-F682-4FEE-B854-2E2BBB01C8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C76BF98-A6BE-43CD-A638-E9327F03989F}"/>
              </a:ext>
            </a:extLst>
          </p:cNvPr>
          <p:cNvSpPr txBox="1"/>
          <p:nvPr/>
        </p:nvSpPr>
        <p:spPr>
          <a:xfrm>
            <a:off x="522513" y="383177"/>
            <a:ext cx="11541668"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Causes &amp; Risk Factors</a:t>
            </a:r>
          </a:p>
        </p:txBody>
      </p:sp>
      <p:sp>
        <p:nvSpPr>
          <p:cNvPr id="6" name="Content Placeholder 2">
            <a:extLst>
              <a:ext uri="{FF2B5EF4-FFF2-40B4-BE49-F238E27FC236}">
                <a16:creationId xmlns:a16="http://schemas.microsoft.com/office/drawing/2014/main" id="{FCEBB77A-3831-4432-BD75-CDBB6072A69E}"/>
              </a:ext>
            </a:extLst>
          </p:cNvPr>
          <p:cNvSpPr txBox="1">
            <a:spLocks/>
          </p:cNvSpPr>
          <p:nvPr/>
        </p:nvSpPr>
        <p:spPr>
          <a:xfrm>
            <a:off x="560654" y="1252900"/>
            <a:ext cx="11142535" cy="427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Smoking is responsible for roughly </a:t>
            </a:r>
            <a:r>
              <a:rPr lang="en-US" b="1" dirty="0">
                <a:latin typeface="Arial" panose="020B0604020202020204" pitchFamily="34" charset="0"/>
                <a:cs typeface="Arial" panose="020B0604020202020204" pitchFamily="34" charset="0"/>
              </a:rPr>
              <a:t>8 out of 10 COPD deaths </a:t>
            </a:r>
            <a:r>
              <a:rPr lang="en-US" dirty="0">
                <a:latin typeface="Arial" panose="020B0604020202020204" pitchFamily="34" charset="0"/>
                <a:cs typeface="Arial" panose="020B0604020202020204" pitchFamily="34" charset="0"/>
              </a:rPr>
              <a:t>and it is the </a:t>
            </a:r>
            <a:r>
              <a:rPr lang="en-US" b="1" dirty="0">
                <a:latin typeface="Arial" panose="020B0604020202020204" pitchFamily="34" charset="0"/>
                <a:cs typeface="Arial" panose="020B0604020202020204" pitchFamily="34" charset="0"/>
              </a:rPr>
              <a:t>number one cause of COPD</a:t>
            </a:r>
            <a:r>
              <a:rPr lang="en-US" dirty="0">
                <a:latin typeface="Arial" panose="020B0604020202020204" pitchFamily="34" charset="0"/>
                <a:cs typeface="Arial" panose="020B0604020202020204" pitchFamily="34" charset="0"/>
              </a:rPr>
              <a:t>: 75% of COPD cases occur in people who have a history of smoking.</a:t>
            </a:r>
            <a:r>
              <a:rPr lang="en-US" baseline="30000"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a:t>
            </a:r>
          </a:p>
          <a:p>
            <a:pPr lvl="1">
              <a:spcBef>
                <a:spcPts val="1200"/>
              </a:spcBef>
            </a:pPr>
            <a:r>
              <a:rPr lang="en-US" dirty="0">
                <a:latin typeface="Arial" panose="020B0604020202020204" pitchFamily="34" charset="0"/>
                <a:cs typeface="Arial" panose="020B0604020202020204" pitchFamily="34" charset="0"/>
              </a:rPr>
              <a:t>Roughly one-half of these cases are current smokers (38%), and one-half are former smokers (37%).</a:t>
            </a:r>
            <a:r>
              <a:rPr lang="en-US" baseline="30000" dirty="0">
                <a:latin typeface="Arial" panose="020B0604020202020204" pitchFamily="34" charset="0"/>
                <a:cs typeface="Arial" panose="020B0604020202020204" pitchFamily="34" charset="0"/>
              </a:rPr>
              <a:t>6 </a:t>
            </a:r>
          </a:p>
          <a:p>
            <a:pPr lvl="1">
              <a:spcBef>
                <a:spcPts val="1200"/>
              </a:spcBef>
            </a:pPr>
            <a:r>
              <a:rPr lang="en-US" dirty="0">
                <a:latin typeface="Arial" panose="020B0604020202020204" pitchFamily="34" charset="0"/>
                <a:cs typeface="Arial" panose="020B0604020202020204" pitchFamily="34" charset="0"/>
              </a:rPr>
              <a:t>However, as many as 1 out of 4 people (25%) who have COPD have never smoked.</a:t>
            </a:r>
            <a:r>
              <a:rPr lang="en-US" baseline="30000" dirty="0">
                <a:latin typeface="Arial" panose="020B0604020202020204" pitchFamily="34" charset="0"/>
                <a:cs typeface="Arial" panose="020B0604020202020204" pitchFamily="34" charset="0"/>
              </a:rPr>
              <a:t>7</a:t>
            </a: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marL="0" lvl="0" indent="0">
              <a:buNone/>
            </a:pPr>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marL="0" lvl="0" indent="0">
              <a:buNone/>
            </a:pPr>
            <a:endParaRPr lang="en-US" sz="2400" dirty="0">
              <a:latin typeface="Arial" panose="020B0604020202020204" pitchFamily="34" charset="0"/>
              <a:cs typeface="Arial" panose="020B0604020202020204" pitchFamily="34" charset="0"/>
            </a:endParaRPr>
          </a:p>
        </p:txBody>
      </p:sp>
      <p:pic>
        <p:nvPicPr>
          <p:cNvPr id="7" name="Picture 6" descr="Cigarette">
            <a:extLst>
              <a:ext uri="{FF2B5EF4-FFF2-40B4-BE49-F238E27FC236}">
                <a16:creationId xmlns:a16="http://schemas.microsoft.com/office/drawing/2014/main" id="{94C57FAB-E405-4FBF-AFB8-4C9CEC5887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894" r="21808"/>
          <a:stretch/>
        </p:blipFill>
        <p:spPr>
          <a:xfrm>
            <a:off x="565603" y="1130889"/>
            <a:ext cx="844220" cy="787257"/>
          </a:xfrm>
          <a:prstGeom prst="rect">
            <a:avLst/>
          </a:prstGeom>
        </p:spPr>
      </p:pic>
      <p:sp>
        <p:nvSpPr>
          <p:cNvPr id="8" name="TextBox 7">
            <a:extLst>
              <a:ext uri="{FF2B5EF4-FFF2-40B4-BE49-F238E27FC236}">
                <a16:creationId xmlns:a16="http://schemas.microsoft.com/office/drawing/2014/main" id="{F26BCB16-7E5E-41D8-BA20-EDF14F6587CE}"/>
              </a:ext>
            </a:extLst>
          </p:cNvPr>
          <p:cNvSpPr txBox="1"/>
          <p:nvPr/>
        </p:nvSpPr>
        <p:spPr>
          <a:xfrm>
            <a:off x="1409823" y="1262908"/>
            <a:ext cx="1899879"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SMOKING</a:t>
            </a:r>
            <a:endParaRPr lang="en-US" sz="2800" dirty="0"/>
          </a:p>
        </p:txBody>
      </p:sp>
    </p:spTree>
    <p:extLst>
      <p:ext uri="{BB962C8B-B14F-4D97-AF65-F5344CB8AC3E}">
        <p14:creationId xmlns:p14="http://schemas.microsoft.com/office/powerpoint/2010/main" val="322203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Background">
            <a:extLst>
              <a:ext uri="{FF2B5EF4-FFF2-40B4-BE49-F238E27FC236}">
                <a16:creationId xmlns:a16="http://schemas.microsoft.com/office/drawing/2014/main" id="{96253262-0E8C-7043-A0FE-21B5EDAE2D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7" name="Slide Number Placeholder 1">
            <a:extLst>
              <a:ext uri="{FF2B5EF4-FFF2-40B4-BE49-F238E27FC236}">
                <a16:creationId xmlns:a16="http://schemas.microsoft.com/office/drawing/2014/main" id="{508B64AA-9792-9540-A7AE-BFFFAABC16FF}"/>
              </a:ext>
            </a:extLst>
          </p:cNvPr>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7</a:t>
            </a:fld>
            <a:endParaRPr lang="en-US" altLang="en-US" dirty="0">
              <a:solidFill>
                <a:schemeClr val="bg1"/>
              </a:solidFill>
              <a:latin typeface="Arial" panose="020B0604020202020204" pitchFamily="34" charset="0"/>
              <a:cs typeface="Arial" panose="020B0604020202020204" pitchFamily="34" charset="0"/>
            </a:endParaRPr>
          </a:p>
        </p:txBody>
      </p:sp>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22513" y="383177"/>
            <a:ext cx="11541668"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Causes &amp; Risk Factors</a:t>
            </a:r>
          </a:p>
        </p:txBody>
      </p:sp>
      <p:sp>
        <p:nvSpPr>
          <p:cNvPr id="14" name="Content Placeholder 2">
            <a:extLst>
              <a:ext uri="{FF2B5EF4-FFF2-40B4-BE49-F238E27FC236}">
                <a16:creationId xmlns:a16="http://schemas.microsoft.com/office/drawing/2014/main" id="{25928894-B1ED-434B-BD11-256F04941842}"/>
              </a:ext>
            </a:extLst>
          </p:cNvPr>
          <p:cNvSpPr txBox="1">
            <a:spLocks/>
          </p:cNvSpPr>
          <p:nvPr/>
        </p:nvSpPr>
        <p:spPr>
          <a:xfrm>
            <a:off x="2171510" y="1108552"/>
            <a:ext cx="7780358" cy="427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0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LONG-TERM EXPOSURE TO LUNG IRRITANTS</a:t>
            </a:r>
          </a:p>
          <a:p>
            <a:pPr marL="0" indent="0">
              <a:spcBef>
                <a:spcPts val="0"/>
              </a:spcBef>
              <a:buNone/>
            </a:pPr>
            <a:r>
              <a:rPr lang="en-US" sz="2400" dirty="0">
                <a:latin typeface="Arial" panose="020B0604020202020204" pitchFamily="34" charset="0"/>
                <a:cs typeface="Arial" panose="020B0604020202020204" pitchFamily="34" charset="0"/>
              </a:rPr>
              <a:t>Long-term exposure to second-hand smoke and other lung irritants such as certain chemicals, dusts, or fumes from the environment or workplace can also increase risk for COPD.</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GENETIC CONDITION</a:t>
            </a:r>
          </a:p>
          <a:p>
            <a:pPr marL="0" indent="0">
              <a:spcBef>
                <a:spcPts val="0"/>
              </a:spcBef>
              <a:buNone/>
            </a:pPr>
            <a:r>
              <a:rPr lang="en-US" sz="2400" dirty="0">
                <a:latin typeface="Arial" panose="020B0604020202020204" pitchFamily="34" charset="0"/>
                <a:cs typeface="Arial" panose="020B0604020202020204" pitchFamily="34" charset="0"/>
              </a:rPr>
              <a:t>As many as 100,000 Americans have alpha-1 antitrypsin, or AAT, deficiency. They can get COPD even if they have never smoked or had long-term exposure to harmful pollutants.</a:t>
            </a:r>
            <a:r>
              <a:rPr lang="en-US" sz="2400" baseline="30000" dirty="0">
                <a:latin typeface="Arial" panose="020B0604020202020204" pitchFamily="34" charset="0"/>
                <a:cs typeface="Arial" panose="020B0604020202020204" pitchFamily="34" charset="0"/>
              </a:rPr>
              <a:t>8</a:t>
            </a:r>
          </a:p>
          <a:p>
            <a:pPr lvl="0"/>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marL="0" lvl="0" indent="0">
              <a:buNone/>
            </a:pPr>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marL="0" lvl="0" indent="0">
              <a:buNone/>
            </a:pPr>
            <a:endParaRPr lang="en-US" dirty="0">
              <a:latin typeface="Arial" panose="020B0604020202020204" pitchFamily="34" charset="0"/>
              <a:cs typeface="Arial" panose="020B0604020202020204" pitchFamily="34" charset="0"/>
            </a:endParaRPr>
          </a:p>
        </p:txBody>
      </p:sp>
      <p:pic>
        <p:nvPicPr>
          <p:cNvPr id="15" name="Picture 14" descr="DNA">
            <a:extLst>
              <a:ext uri="{FF2B5EF4-FFF2-40B4-BE49-F238E27FC236}">
                <a16:creationId xmlns:a16="http://schemas.microsoft.com/office/drawing/2014/main" id="{3BCF32BE-7A3D-4159-AF6D-BF1895EA09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44" r="21892"/>
          <a:stretch/>
        </p:blipFill>
        <p:spPr>
          <a:xfrm>
            <a:off x="970941" y="3358843"/>
            <a:ext cx="906167" cy="781647"/>
          </a:xfrm>
          <a:prstGeom prst="rect">
            <a:avLst/>
          </a:prstGeom>
        </p:spPr>
      </p:pic>
      <p:pic>
        <p:nvPicPr>
          <p:cNvPr id="17" name="Picture 16" descr="clouds">
            <a:extLst>
              <a:ext uri="{FF2B5EF4-FFF2-40B4-BE49-F238E27FC236}">
                <a16:creationId xmlns:a16="http://schemas.microsoft.com/office/drawing/2014/main" id="{1D544BC8-963E-4B1A-86F7-1BC0FAB247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089" r="18338"/>
          <a:stretch/>
        </p:blipFill>
        <p:spPr>
          <a:xfrm>
            <a:off x="925116" y="1360744"/>
            <a:ext cx="997819" cy="824015"/>
          </a:xfrm>
          <a:prstGeom prst="rect">
            <a:avLst/>
          </a:prstGeom>
        </p:spPr>
      </p:pic>
      <p:sp>
        <p:nvSpPr>
          <p:cNvPr id="2" name="Title 1" hidden="1">
            <a:extLst>
              <a:ext uri="{FF2B5EF4-FFF2-40B4-BE49-F238E27FC236}">
                <a16:creationId xmlns:a16="http://schemas.microsoft.com/office/drawing/2014/main" id="{81EF46CA-C421-4C26-BB9A-8F8D011EAB6A}"/>
              </a:ext>
            </a:extLst>
          </p:cNvPr>
          <p:cNvSpPr>
            <a:spLocks noGrp="1"/>
          </p:cNvSpPr>
          <p:nvPr>
            <p:ph type="title"/>
          </p:nvPr>
        </p:nvSpPr>
        <p:spPr/>
        <p:txBody>
          <a:bodyPr/>
          <a:lstStyle/>
          <a:p>
            <a:r>
              <a:rPr lang="en-US" dirty="0"/>
              <a:t>Causes and risk factors 1</a:t>
            </a:r>
          </a:p>
        </p:txBody>
      </p:sp>
    </p:spTree>
    <p:extLst>
      <p:ext uri="{BB962C8B-B14F-4D97-AF65-F5344CB8AC3E}">
        <p14:creationId xmlns:p14="http://schemas.microsoft.com/office/powerpoint/2010/main" val="3724644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Background">
            <a:extLst>
              <a:ext uri="{FF2B5EF4-FFF2-40B4-BE49-F238E27FC236}">
                <a16:creationId xmlns:a16="http://schemas.microsoft.com/office/drawing/2014/main" id="{1489F03C-7F1B-264E-8DE2-DD18598527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22514" y="383177"/>
            <a:ext cx="7620000"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Who is at higher risk for COPD?</a:t>
            </a:r>
          </a:p>
        </p:txBody>
      </p:sp>
      <p:sp>
        <p:nvSpPr>
          <p:cNvPr id="10" name="Content Placeholder 2"/>
          <p:cNvSpPr txBox="1">
            <a:spLocks/>
          </p:cNvSpPr>
          <p:nvPr/>
        </p:nvSpPr>
        <p:spPr>
          <a:xfrm>
            <a:off x="733696" y="1121226"/>
            <a:ext cx="11048873" cy="427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600"/>
              </a:spcBef>
            </a:pPr>
            <a:r>
              <a:rPr lang="en-US" sz="1800" dirty="0">
                <a:latin typeface="Arial" panose="020B0604020202020204" pitchFamily="34" charset="0"/>
                <a:cs typeface="Arial" panose="020B0604020202020204" pitchFamily="34" charset="0"/>
              </a:rPr>
              <a:t>While COPD affects all Americans, some are more at risk than others: </a:t>
            </a:r>
            <a:endParaRPr lang="en-US" sz="1800" b="1" dirty="0">
              <a:latin typeface="Arial" panose="020B0604020202020204" pitchFamily="34" charset="0"/>
              <a:cs typeface="Arial" panose="020B0604020202020204" pitchFamily="34" charset="0"/>
            </a:endParaRPr>
          </a:p>
          <a:p>
            <a:pPr lvl="1">
              <a:lnSpc>
                <a:spcPct val="100000"/>
              </a:lnSpc>
              <a:spcBef>
                <a:spcPts val="0"/>
              </a:spcBef>
              <a:spcAft>
                <a:spcPts val="600"/>
              </a:spcAft>
            </a:pPr>
            <a:r>
              <a:rPr lang="en-US" sz="1800" b="1" dirty="0">
                <a:latin typeface="Arial" panose="020B0604020202020204" pitchFamily="34" charset="0"/>
                <a:cs typeface="Arial" panose="020B0604020202020204" pitchFamily="34" charset="0"/>
              </a:rPr>
              <a:t>Men vs. Women: </a:t>
            </a:r>
          </a:p>
          <a:p>
            <a:pPr lvl="2">
              <a:lnSpc>
                <a:spcPct val="100000"/>
              </a:lnSpc>
              <a:spcBef>
                <a:spcPts val="0"/>
              </a:spcBef>
              <a:spcAft>
                <a:spcPts val="600"/>
              </a:spcAft>
            </a:pPr>
            <a:r>
              <a:rPr lang="en-US" sz="1800" dirty="0">
                <a:latin typeface="Arial" panose="020B0604020202020204" pitchFamily="34" charset="0"/>
                <a:cs typeface="Arial" panose="020B0604020202020204" pitchFamily="34" charset="0"/>
              </a:rPr>
              <a:t>Women are 30% more likely to report having COPD than men.</a:t>
            </a:r>
            <a:r>
              <a:rPr lang="en-US" sz="1800" baseline="30000" dirty="0">
                <a:latin typeface="Arial" panose="020B0604020202020204" pitchFamily="34" charset="0"/>
                <a:cs typeface="Arial" panose="020B0604020202020204" pitchFamily="34" charset="0"/>
              </a:rPr>
              <a:t>2</a:t>
            </a:r>
          </a:p>
          <a:p>
            <a:pPr lvl="1">
              <a:lnSpc>
                <a:spcPct val="100000"/>
              </a:lnSpc>
              <a:spcBef>
                <a:spcPts val="0"/>
              </a:spcBef>
              <a:spcAft>
                <a:spcPts val="600"/>
              </a:spcAft>
            </a:pPr>
            <a:r>
              <a:rPr lang="en-US" sz="1800" b="1" dirty="0">
                <a:latin typeface="Arial" panose="020B0604020202020204" pitchFamily="34" charset="0"/>
                <a:cs typeface="Arial" panose="020B0604020202020204" pitchFamily="34" charset="0"/>
              </a:rPr>
              <a:t>Geographic Distribution: </a:t>
            </a:r>
          </a:p>
          <a:p>
            <a:pPr lvl="2">
              <a:lnSpc>
                <a:spcPct val="100000"/>
              </a:lnSpc>
              <a:spcBef>
                <a:spcPts val="0"/>
              </a:spcBef>
              <a:spcAft>
                <a:spcPts val="600"/>
              </a:spcAft>
            </a:pPr>
            <a:r>
              <a:rPr lang="en-US" sz="1800" dirty="0">
                <a:latin typeface="Arial" panose="020B0604020202020204" pitchFamily="34" charset="0"/>
                <a:cs typeface="Arial" panose="020B0604020202020204" pitchFamily="34" charset="0"/>
              </a:rPr>
              <a:t>Prevalence of COPD in rural areas (8.2%) is almost twice as high compared to urban areas (4.7%).</a:t>
            </a:r>
            <a:r>
              <a:rPr lang="en-US" sz="1800" baseline="30000" dirty="0">
                <a:latin typeface="Arial" panose="020B0604020202020204" pitchFamily="34" charset="0"/>
                <a:cs typeface="Arial" panose="020B0604020202020204" pitchFamily="34" charset="0"/>
              </a:rPr>
              <a:t>9</a:t>
            </a:r>
            <a:endParaRPr lang="en-US" sz="1800" dirty="0">
              <a:latin typeface="Arial" panose="020B0604020202020204" pitchFamily="34" charset="0"/>
              <a:cs typeface="Arial" panose="020B0604020202020204" pitchFamily="34" charset="0"/>
            </a:endParaRPr>
          </a:p>
          <a:p>
            <a:pPr lvl="2">
              <a:lnSpc>
                <a:spcPct val="100000"/>
              </a:lnSpc>
              <a:spcBef>
                <a:spcPts val="0"/>
              </a:spcBef>
              <a:spcAft>
                <a:spcPts val="600"/>
              </a:spcAft>
            </a:pPr>
            <a:r>
              <a:rPr lang="en-US" sz="1800" dirty="0">
                <a:latin typeface="Arial" panose="020B0604020202020204" pitchFamily="34" charset="0"/>
                <a:cs typeface="Arial" panose="020B0604020202020204" pitchFamily="34" charset="0"/>
              </a:rPr>
              <a:t>Higher prevalence in the Southeast and areas of the Mississippi and Ohio River Valleys.</a:t>
            </a:r>
            <a:r>
              <a:rPr lang="en-US" sz="1800" baseline="30000" dirty="0">
                <a:latin typeface="Arial" panose="020B060402020202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p>
            <a:pPr lvl="1">
              <a:lnSpc>
                <a:spcPct val="100000"/>
              </a:lnSpc>
              <a:spcBef>
                <a:spcPts val="0"/>
              </a:spcBef>
              <a:spcAft>
                <a:spcPts val="600"/>
              </a:spcAft>
            </a:pPr>
            <a:r>
              <a:rPr lang="en-US" sz="1800" b="1" dirty="0">
                <a:latin typeface="Arial" panose="020B0604020202020204" pitchFamily="34" charset="0"/>
                <a:cs typeface="Arial" panose="020B0604020202020204" pitchFamily="34" charset="0"/>
              </a:rPr>
              <a:t>Racial/Ethnic Groups: </a:t>
            </a:r>
          </a:p>
          <a:p>
            <a:pPr lvl="2">
              <a:lnSpc>
                <a:spcPct val="100000"/>
              </a:lnSpc>
              <a:spcBef>
                <a:spcPts val="0"/>
              </a:spcBef>
              <a:spcAft>
                <a:spcPts val="600"/>
              </a:spcAft>
            </a:pPr>
            <a:r>
              <a:rPr lang="en-US" sz="1800" dirty="0">
                <a:latin typeface="Arial" panose="020B0604020202020204" pitchFamily="34" charset="0"/>
                <a:cs typeface="Arial" panose="020B0604020202020204" pitchFamily="34" charset="0"/>
              </a:rPr>
              <a:t>More than 1 in 10 American Indian/Alaska Natives have been diagnosed with COPD – a higher proportion than most other racial/ethnic group in the U.S.</a:t>
            </a:r>
            <a:r>
              <a:rPr lang="en-US" sz="1800" baseline="30000" dirty="0">
                <a:latin typeface="Arial" panose="020B0604020202020204" pitchFamily="34" charset="0"/>
                <a:cs typeface="Arial" panose="020B0604020202020204" pitchFamily="34" charset="0"/>
              </a:rPr>
              <a:t>2</a:t>
            </a:r>
            <a:endParaRPr lang="en-US" sz="1800" b="1" baseline="30000" dirty="0">
              <a:latin typeface="Arial" panose="020B0604020202020204" pitchFamily="34" charset="0"/>
              <a:cs typeface="Arial" panose="020B0604020202020204" pitchFamily="34" charset="0"/>
            </a:endParaRPr>
          </a:p>
          <a:p>
            <a:pPr lvl="0"/>
            <a:endParaRPr lang="en-US" sz="18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2B2EFE7-91AE-4F89-8A01-CC68221329EE}"/>
              </a:ext>
            </a:extLst>
          </p:cNvPr>
          <p:cNvSpPr txBox="1"/>
          <p:nvPr/>
        </p:nvSpPr>
        <p:spPr>
          <a:xfrm>
            <a:off x="1145831" y="4800880"/>
            <a:ext cx="201850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Who has COPD?</a:t>
            </a:r>
          </a:p>
        </p:txBody>
      </p:sp>
      <p:sp>
        <p:nvSpPr>
          <p:cNvPr id="11" name="TextBox 10">
            <a:extLst>
              <a:ext uri="{FF2B5EF4-FFF2-40B4-BE49-F238E27FC236}">
                <a16:creationId xmlns:a16="http://schemas.microsoft.com/office/drawing/2014/main" id="{DDE9E112-9EAB-4136-ABA6-4414CDA97EBB}"/>
              </a:ext>
            </a:extLst>
          </p:cNvPr>
          <p:cNvSpPr txBox="1"/>
          <p:nvPr/>
        </p:nvSpPr>
        <p:spPr>
          <a:xfrm>
            <a:off x="3860119" y="4475467"/>
            <a:ext cx="836578" cy="523220"/>
          </a:xfrm>
          <a:prstGeom prst="rect">
            <a:avLst/>
          </a:prstGeom>
          <a:noFill/>
        </p:spPr>
        <p:txBody>
          <a:bodyPr wrap="square" rtlCol="0">
            <a:spAutoFit/>
          </a:bodyPr>
          <a:lstStyle/>
          <a:p>
            <a:pPr algn="ctr"/>
            <a:r>
              <a:rPr lang="en-US" sz="2800" b="1" dirty="0">
                <a:solidFill>
                  <a:schemeClr val="accent5">
                    <a:lumMod val="50000"/>
                  </a:schemeClr>
                </a:solidFill>
              </a:rPr>
              <a:t>11%</a:t>
            </a:r>
          </a:p>
        </p:txBody>
      </p:sp>
      <p:sp>
        <p:nvSpPr>
          <p:cNvPr id="16" name="TextBox 15">
            <a:extLst>
              <a:ext uri="{FF2B5EF4-FFF2-40B4-BE49-F238E27FC236}">
                <a16:creationId xmlns:a16="http://schemas.microsoft.com/office/drawing/2014/main" id="{17BB20C5-07A5-45EB-B777-800B1ED84C6A}"/>
              </a:ext>
            </a:extLst>
          </p:cNvPr>
          <p:cNvSpPr txBox="1"/>
          <p:nvPr/>
        </p:nvSpPr>
        <p:spPr>
          <a:xfrm>
            <a:off x="3385633" y="4938309"/>
            <a:ext cx="1752788" cy="584775"/>
          </a:xfrm>
          <a:prstGeom prst="rect">
            <a:avLst/>
          </a:prstGeom>
          <a:noFill/>
        </p:spPr>
        <p:txBody>
          <a:bodyPr wrap="none" rtlCol="0">
            <a:spAutoFit/>
          </a:bodyPr>
          <a:lstStyle/>
          <a:p>
            <a:pPr algn="ctr"/>
            <a:r>
              <a:rPr lang="en-US" sz="1600" b="1" dirty="0">
                <a:solidFill>
                  <a:schemeClr val="accent5">
                    <a:lumMod val="50000"/>
                  </a:schemeClr>
                </a:solidFill>
              </a:rPr>
              <a:t>American Indians/</a:t>
            </a:r>
          </a:p>
          <a:p>
            <a:pPr algn="ctr"/>
            <a:r>
              <a:rPr lang="en-US" sz="1600" b="1" dirty="0">
                <a:solidFill>
                  <a:schemeClr val="accent5">
                    <a:lumMod val="50000"/>
                  </a:schemeClr>
                </a:solidFill>
              </a:rPr>
              <a:t>Alaska Natives</a:t>
            </a:r>
          </a:p>
        </p:txBody>
      </p:sp>
      <p:sp>
        <p:nvSpPr>
          <p:cNvPr id="12" name="TextBox 11">
            <a:extLst>
              <a:ext uri="{FF2B5EF4-FFF2-40B4-BE49-F238E27FC236}">
                <a16:creationId xmlns:a16="http://schemas.microsoft.com/office/drawing/2014/main" id="{675E7ABF-8555-46A3-9A68-4CF82B146CE6}"/>
              </a:ext>
            </a:extLst>
          </p:cNvPr>
          <p:cNvSpPr txBox="1"/>
          <p:nvPr/>
        </p:nvSpPr>
        <p:spPr>
          <a:xfrm>
            <a:off x="5392484" y="4475467"/>
            <a:ext cx="836578" cy="523220"/>
          </a:xfrm>
          <a:prstGeom prst="rect">
            <a:avLst/>
          </a:prstGeom>
          <a:noFill/>
        </p:spPr>
        <p:txBody>
          <a:bodyPr wrap="square" rtlCol="0">
            <a:spAutoFit/>
          </a:bodyPr>
          <a:lstStyle/>
          <a:p>
            <a:pPr algn="ctr"/>
            <a:r>
              <a:rPr lang="en-US" sz="2800" b="1" dirty="0">
                <a:solidFill>
                  <a:schemeClr val="accent5">
                    <a:lumMod val="50000"/>
                  </a:schemeClr>
                </a:solidFill>
              </a:rPr>
              <a:t>10%</a:t>
            </a:r>
          </a:p>
        </p:txBody>
      </p:sp>
      <p:sp>
        <p:nvSpPr>
          <p:cNvPr id="17" name="TextBox 16">
            <a:extLst>
              <a:ext uri="{FF2B5EF4-FFF2-40B4-BE49-F238E27FC236}">
                <a16:creationId xmlns:a16="http://schemas.microsoft.com/office/drawing/2014/main" id="{8C92523B-A71F-470F-9D99-E404941C9A56}"/>
              </a:ext>
            </a:extLst>
          </p:cNvPr>
          <p:cNvSpPr txBox="1"/>
          <p:nvPr/>
        </p:nvSpPr>
        <p:spPr>
          <a:xfrm>
            <a:off x="5259820" y="4948745"/>
            <a:ext cx="1101905" cy="338554"/>
          </a:xfrm>
          <a:prstGeom prst="rect">
            <a:avLst/>
          </a:prstGeom>
          <a:noFill/>
        </p:spPr>
        <p:txBody>
          <a:bodyPr wrap="none" rtlCol="0">
            <a:spAutoFit/>
          </a:bodyPr>
          <a:lstStyle/>
          <a:p>
            <a:pPr algn="ctr"/>
            <a:r>
              <a:rPr lang="en-US" sz="1600" b="1" dirty="0">
                <a:solidFill>
                  <a:schemeClr val="accent5">
                    <a:lumMod val="50000"/>
                  </a:schemeClr>
                </a:solidFill>
              </a:rPr>
              <a:t>Multiracial</a:t>
            </a:r>
          </a:p>
        </p:txBody>
      </p:sp>
      <p:sp>
        <p:nvSpPr>
          <p:cNvPr id="13" name="TextBox 12">
            <a:extLst>
              <a:ext uri="{FF2B5EF4-FFF2-40B4-BE49-F238E27FC236}">
                <a16:creationId xmlns:a16="http://schemas.microsoft.com/office/drawing/2014/main" id="{5A04CB7D-69B6-4028-AD5C-280A09E6988B}"/>
              </a:ext>
            </a:extLst>
          </p:cNvPr>
          <p:cNvSpPr txBox="1"/>
          <p:nvPr/>
        </p:nvSpPr>
        <p:spPr>
          <a:xfrm>
            <a:off x="6685821" y="4475467"/>
            <a:ext cx="836578" cy="523220"/>
          </a:xfrm>
          <a:prstGeom prst="rect">
            <a:avLst/>
          </a:prstGeom>
          <a:noFill/>
        </p:spPr>
        <p:txBody>
          <a:bodyPr wrap="square" rtlCol="0">
            <a:spAutoFit/>
          </a:bodyPr>
          <a:lstStyle/>
          <a:p>
            <a:pPr algn="ctr"/>
            <a:r>
              <a:rPr lang="en-US" sz="2800" b="1" dirty="0">
                <a:solidFill>
                  <a:schemeClr val="accent5">
                    <a:lumMod val="50000"/>
                  </a:schemeClr>
                </a:solidFill>
              </a:rPr>
              <a:t>6%</a:t>
            </a:r>
          </a:p>
        </p:txBody>
      </p:sp>
      <p:sp>
        <p:nvSpPr>
          <p:cNvPr id="19" name="TextBox 18">
            <a:extLst>
              <a:ext uri="{FF2B5EF4-FFF2-40B4-BE49-F238E27FC236}">
                <a16:creationId xmlns:a16="http://schemas.microsoft.com/office/drawing/2014/main" id="{24D9B27F-E8A9-4081-8424-00EF4EAB9E16}"/>
              </a:ext>
            </a:extLst>
          </p:cNvPr>
          <p:cNvSpPr txBox="1"/>
          <p:nvPr/>
        </p:nvSpPr>
        <p:spPr>
          <a:xfrm>
            <a:off x="6712464" y="4948745"/>
            <a:ext cx="783292" cy="338554"/>
          </a:xfrm>
          <a:prstGeom prst="rect">
            <a:avLst/>
          </a:prstGeom>
          <a:noFill/>
        </p:spPr>
        <p:txBody>
          <a:bodyPr wrap="none" rtlCol="0">
            <a:spAutoFit/>
          </a:bodyPr>
          <a:lstStyle/>
          <a:p>
            <a:pPr algn="ctr"/>
            <a:r>
              <a:rPr lang="en-US" sz="1600" b="1" dirty="0">
                <a:solidFill>
                  <a:schemeClr val="accent5">
                    <a:lumMod val="50000"/>
                  </a:schemeClr>
                </a:solidFill>
              </a:rPr>
              <a:t>Whites</a:t>
            </a:r>
          </a:p>
        </p:txBody>
      </p:sp>
      <p:sp>
        <p:nvSpPr>
          <p:cNvPr id="14" name="TextBox 13">
            <a:extLst>
              <a:ext uri="{FF2B5EF4-FFF2-40B4-BE49-F238E27FC236}">
                <a16:creationId xmlns:a16="http://schemas.microsoft.com/office/drawing/2014/main" id="{738783B2-C9F8-4189-9288-37335442BE3B}"/>
              </a:ext>
            </a:extLst>
          </p:cNvPr>
          <p:cNvSpPr txBox="1"/>
          <p:nvPr/>
        </p:nvSpPr>
        <p:spPr>
          <a:xfrm>
            <a:off x="8027798" y="4475467"/>
            <a:ext cx="836578" cy="523220"/>
          </a:xfrm>
          <a:prstGeom prst="rect">
            <a:avLst/>
          </a:prstGeom>
          <a:noFill/>
        </p:spPr>
        <p:txBody>
          <a:bodyPr wrap="square" rtlCol="0">
            <a:spAutoFit/>
          </a:bodyPr>
          <a:lstStyle/>
          <a:p>
            <a:pPr algn="ctr"/>
            <a:r>
              <a:rPr lang="en-US" sz="2800" b="1" dirty="0">
                <a:solidFill>
                  <a:schemeClr val="accent5">
                    <a:lumMod val="50000"/>
                  </a:schemeClr>
                </a:solidFill>
              </a:rPr>
              <a:t>6%</a:t>
            </a:r>
          </a:p>
        </p:txBody>
      </p:sp>
      <p:sp>
        <p:nvSpPr>
          <p:cNvPr id="20" name="TextBox 19">
            <a:extLst>
              <a:ext uri="{FF2B5EF4-FFF2-40B4-BE49-F238E27FC236}">
                <a16:creationId xmlns:a16="http://schemas.microsoft.com/office/drawing/2014/main" id="{D2063B03-9FCC-41C4-89E7-F3DE3F20EAFD}"/>
              </a:ext>
            </a:extLst>
          </p:cNvPr>
          <p:cNvSpPr txBox="1"/>
          <p:nvPr/>
        </p:nvSpPr>
        <p:spPr>
          <a:xfrm>
            <a:off x="7784688" y="4938309"/>
            <a:ext cx="1322798" cy="584775"/>
          </a:xfrm>
          <a:prstGeom prst="rect">
            <a:avLst/>
          </a:prstGeom>
          <a:noFill/>
        </p:spPr>
        <p:txBody>
          <a:bodyPr wrap="none" rtlCol="0">
            <a:spAutoFit/>
          </a:bodyPr>
          <a:lstStyle/>
          <a:p>
            <a:pPr algn="ctr"/>
            <a:r>
              <a:rPr lang="en-US" sz="1600" b="1" dirty="0">
                <a:solidFill>
                  <a:schemeClr val="accent5">
                    <a:lumMod val="50000"/>
                  </a:schemeClr>
                </a:solidFill>
              </a:rPr>
              <a:t>Non-Hispanic</a:t>
            </a:r>
          </a:p>
          <a:p>
            <a:pPr algn="ctr"/>
            <a:r>
              <a:rPr lang="en-US" sz="1600" b="1" dirty="0">
                <a:solidFill>
                  <a:schemeClr val="accent5">
                    <a:lumMod val="50000"/>
                  </a:schemeClr>
                </a:solidFill>
              </a:rPr>
              <a:t>Blacks</a:t>
            </a:r>
          </a:p>
        </p:txBody>
      </p:sp>
      <p:sp>
        <p:nvSpPr>
          <p:cNvPr id="15" name="TextBox 14">
            <a:extLst>
              <a:ext uri="{FF2B5EF4-FFF2-40B4-BE49-F238E27FC236}">
                <a16:creationId xmlns:a16="http://schemas.microsoft.com/office/drawing/2014/main" id="{8168F7C8-41CC-4204-B541-99409712197E}"/>
              </a:ext>
            </a:extLst>
          </p:cNvPr>
          <p:cNvSpPr txBox="1"/>
          <p:nvPr/>
        </p:nvSpPr>
        <p:spPr>
          <a:xfrm>
            <a:off x="9369775" y="4475467"/>
            <a:ext cx="836578" cy="523220"/>
          </a:xfrm>
          <a:prstGeom prst="rect">
            <a:avLst/>
          </a:prstGeom>
          <a:noFill/>
        </p:spPr>
        <p:txBody>
          <a:bodyPr wrap="square" rtlCol="0">
            <a:spAutoFit/>
          </a:bodyPr>
          <a:lstStyle/>
          <a:p>
            <a:pPr algn="ctr"/>
            <a:r>
              <a:rPr lang="en-US" sz="2800" b="1" dirty="0">
                <a:solidFill>
                  <a:schemeClr val="accent5">
                    <a:lumMod val="50000"/>
                  </a:schemeClr>
                </a:solidFill>
              </a:rPr>
              <a:t>3%</a:t>
            </a:r>
          </a:p>
        </p:txBody>
      </p:sp>
      <p:sp>
        <p:nvSpPr>
          <p:cNvPr id="21" name="TextBox 20">
            <a:extLst>
              <a:ext uri="{FF2B5EF4-FFF2-40B4-BE49-F238E27FC236}">
                <a16:creationId xmlns:a16="http://schemas.microsoft.com/office/drawing/2014/main" id="{05E6FF07-FC96-4C4A-86B8-AE8D7CE0A2FC}"/>
              </a:ext>
            </a:extLst>
          </p:cNvPr>
          <p:cNvSpPr txBox="1"/>
          <p:nvPr/>
        </p:nvSpPr>
        <p:spPr>
          <a:xfrm>
            <a:off x="9304325" y="4936297"/>
            <a:ext cx="986168" cy="338554"/>
          </a:xfrm>
          <a:prstGeom prst="rect">
            <a:avLst/>
          </a:prstGeom>
          <a:noFill/>
        </p:spPr>
        <p:txBody>
          <a:bodyPr wrap="none" rtlCol="0">
            <a:spAutoFit/>
          </a:bodyPr>
          <a:lstStyle/>
          <a:p>
            <a:pPr algn="ctr"/>
            <a:r>
              <a:rPr lang="en-US" sz="1600" b="1" dirty="0">
                <a:solidFill>
                  <a:schemeClr val="accent5">
                    <a:lumMod val="50000"/>
                  </a:schemeClr>
                </a:solidFill>
              </a:rPr>
              <a:t>Hispanics</a:t>
            </a:r>
          </a:p>
        </p:txBody>
      </p:sp>
      <p:sp>
        <p:nvSpPr>
          <p:cNvPr id="2" name="Title 1" hidden="1">
            <a:extLst>
              <a:ext uri="{FF2B5EF4-FFF2-40B4-BE49-F238E27FC236}">
                <a16:creationId xmlns:a16="http://schemas.microsoft.com/office/drawing/2014/main" id="{731D6A91-796A-4AD4-8DAD-58F6ECB6F025}"/>
              </a:ext>
            </a:extLst>
          </p:cNvPr>
          <p:cNvSpPr>
            <a:spLocks noGrp="1"/>
          </p:cNvSpPr>
          <p:nvPr>
            <p:ph type="title"/>
          </p:nvPr>
        </p:nvSpPr>
        <p:spPr/>
        <p:txBody>
          <a:bodyPr/>
          <a:lstStyle/>
          <a:p>
            <a:r>
              <a:rPr lang="en-US" dirty="0"/>
              <a:t>Who is at higher risk for COPD</a:t>
            </a:r>
          </a:p>
        </p:txBody>
      </p:sp>
      <p:sp>
        <p:nvSpPr>
          <p:cNvPr id="27" name="Slide Number Placeholder 1">
            <a:extLst>
              <a:ext uri="{FF2B5EF4-FFF2-40B4-BE49-F238E27FC236}">
                <a16:creationId xmlns:a16="http://schemas.microsoft.com/office/drawing/2014/main" id="{AF815133-5F9B-A740-90F3-7D582F8AD26F}"/>
              </a:ext>
            </a:extLst>
          </p:cNvPr>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8</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02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Background">
            <a:extLst>
              <a:ext uri="{FF2B5EF4-FFF2-40B4-BE49-F238E27FC236}">
                <a16:creationId xmlns:a16="http://schemas.microsoft.com/office/drawing/2014/main" id="{11A040CF-7C34-8847-83E5-A8C31A964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AutoShape 4" descr="https://www.ecu.edu.au/__data/assets/image/0005/626576/backgroun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22514" y="383177"/>
            <a:ext cx="8046720" cy="584775"/>
          </a:xfrm>
          <a:prstGeom prst="rect">
            <a:avLst/>
          </a:prstGeom>
          <a:noFill/>
        </p:spPr>
        <p:txBody>
          <a:bodyPr wrap="square" rtlCol="0">
            <a:spAutoFit/>
          </a:bodyPr>
          <a:lstStyle/>
          <a:p>
            <a:r>
              <a:rPr lang="en-US" sz="3200" b="1" dirty="0">
                <a:latin typeface="Arial Black" panose="020B0604020202020204" pitchFamily="34" charset="0"/>
                <a:cs typeface="Arial Black" panose="020B0604020202020204" pitchFamily="34" charset="0"/>
              </a:rPr>
              <a:t>Diagnosing COPD</a:t>
            </a:r>
          </a:p>
        </p:txBody>
      </p:sp>
      <p:sp>
        <p:nvSpPr>
          <p:cNvPr id="10" name="Content Placeholder 2"/>
          <p:cNvSpPr txBox="1">
            <a:spLocks/>
          </p:cNvSpPr>
          <p:nvPr/>
        </p:nvSpPr>
        <p:spPr>
          <a:xfrm>
            <a:off x="733697" y="1121226"/>
            <a:ext cx="6287589" cy="38513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COPD diagnosis is based on signs and symptoms, personal and medical history in addition to physical examinations and lung function tests, such as spirometry.</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It is estimated that millions do not realize they have COPD and are undiagnosed:</a:t>
            </a:r>
          </a:p>
          <a:p>
            <a:pPr lvl="1"/>
            <a:r>
              <a:rPr lang="en-US" dirty="0">
                <a:latin typeface="Arial" panose="020B0604020202020204" pitchFamily="34" charset="0"/>
                <a:cs typeface="Arial" panose="020B0604020202020204" pitchFamily="34" charset="0"/>
              </a:rPr>
              <a:t>Physicians report that one of the biggest barriers to COPD diagnosis is that </a:t>
            </a:r>
            <a:r>
              <a:rPr lang="en-US" b="1" dirty="0">
                <a:latin typeface="Arial" panose="020B0604020202020204" pitchFamily="34" charset="0"/>
                <a:cs typeface="Arial" panose="020B0604020202020204" pitchFamily="34" charset="0"/>
              </a:rPr>
              <a:t>patients do not fully report their symptoms or smoking history.</a:t>
            </a:r>
            <a:r>
              <a:rPr lang="en-US" baseline="30000" dirty="0">
                <a:latin typeface="Arial" panose="020B0604020202020204" pitchFamily="34" charset="0"/>
                <a:cs typeface="Arial" panose="020B0604020202020204" pitchFamily="34" charset="0"/>
              </a:rPr>
              <a:t>10</a:t>
            </a:r>
          </a:p>
          <a:p>
            <a:pPr lvl="1"/>
            <a:endParaRPr lang="en-US"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7" name="Picture 6" descr="COPD can be diagnosed by: spirometry, chest x-ray, chest CT scan, arterial blood gas test">
            <a:extLst>
              <a:ext uri="{FF2B5EF4-FFF2-40B4-BE49-F238E27FC236}">
                <a16:creationId xmlns:a16="http://schemas.microsoft.com/office/drawing/2014/main" id="{B34541D0-06EA-8A4E-BA8C-0017903C14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14" t="5765" r="7945" b="34467"/>
          <a:stretch/>
        </p:blipFill>
        <p:spPr>
          <a:xfrm>
            <a:off x="7207288" y="1243025"/>
            <a:ext cx="4571803" cy="1521152"/>
          </a:xfrm>
          <a:prstGeom prst="rect">
            <a:avLst/>
          </a:prstGeom>
        </p:spPr>
      </p:pic>
      <p:pic>
        <p:nvPicPr>
          <p:cNvPr id="25" name="Picture 24" descr="Top Diagnosis Barriers Health Care Providers Encounter: 44%: patient does not full report symptoms; 35% - patient has more immediate health issues; 31%: patient does not fully report smoking history.">
            <a:extLst>
              <a:ext uri="{FF2B5EF4-FFF2-40B4-BE49-F238E27FC236}">
                <a16:creationId xmlns:a16="http://schemas.microsoft.com/office/drawing/2014/main" id="{191E62F1-E376-1A43-96D6-9255509E78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07" b="35640"/>
          <a:stretch/>
        </p:blipFill>
        <p:spPr>
          <a:xfrm>
            <a:off x="6887088" y="3597806"/>
            <a:ext cx="5170713" cy="1583089"/>
          </a:xfrm>
          <a:prstGeom prst="rect">
            <a:avLst/>
          </a:prstGeom>
        </p:spPr>
      </p:pic>
      <p:sp>
        <p:nvSpPr>
          <p:cNvPr id="2" name="Title 1" hidden="1">
            <a:extLst>
              <a:ext uri="{FF2B5EF4-FFF2-40B4-BE49-F238E27FC236}">
                <a16:creationId xmlns:a16="http://schemas.microsoft.com/office/drawing/2014/main" id="{430D3AF1-7B3F-448A-9F8F-B840E7728CE7}"/>
              </a:ext>
            </a:extLst>
          </p:cNvPr>
          <p:cNvSpPr>
            <a:spLocks noGrp="1"/>
          </p:cNvSpPr>
          <p:nvPr>
            <p:ph type="title"/>
          </p:nvPr>
        </p:nvSpPr>
        <p:spPr/>
        <p:txBody>
          <a:bodyPr/>
          <a:lstStyle/>
          <a:p>
            <a:r>
              <a:rPr lang="en-US" dirty="0"/>
              <a:t>Diagnosing COPD</a:t>
            </a:r>
          </a:p>
        </p:txBody>
      </p:sp>
      <p:sp>
        <p:nvSpPr>
          <p:cNvPr id="27" name="Slide Number Placeholder 1">
            <a:extLst>
              <a:ext uri="{FF2B5EF4-FFF2-40B4-BE49-F238E27FC236}">
                <a16:creationId xmlns:a16="http://schemas.microsoft.com/office/drawing/2014/main" id="{6502588A-F8CB-934C-B66E-5A1B0D085EC6}"/>
              </a:ext>
            </a:extLst>
          </p:cNvPr>
          <p:cNvSpPr txBox="1">
            <a:spLocks/>
          </p:cNvSpPr>
          <p:nvPr/>
        </p:nvSpPr>
        <p:spPr>
          <a:xfrm>
            <a:off x="228600" y="6248400"/>
            <a:ext cx="5334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0F526C-1ED8-4684-B869-B37846A20028}" type="slidenum">
              <a:rPr lang="en-US" altLang="en-US" smtClean="0">
                <a:solidFill>
                  <a:schemeClr val="bg1"/>
                </a:solidFill>
                <a:latin typeface="Arial" panose="020B0604020202020204" pitchFamily="34" charset="0"/>
                <a:cs typeface="Arial" panose="020B0604020202020204" pitchFamily="34" charset="0"/>
              </a:rPr>
              <a:pPr/>
              <a:t>9</a:t>
            </a:fld>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6349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82481</TotalTime>
  <Words>1412</Words>
  <Application>Microsoft Office PowerPoint</Application>
  <PresentationFormat>Widescreen</PresentationFormat>
  <Paragraphs>207</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vt:lpstr>
      <vt:lpstr>Calibri Light</vt:lpstr>
      <vt:lpstr>Custom Design</vt:lpstr>
      <vt:lpstr>Title</vt:lpstr>
      <vt:lpstr>Quick Facts</vt:lpstr>
      <vt:lpstr>What is COPD</vt:lpstr>
      <vt:lpstr>COPD Includes Two Main Conditions </vt:lpstr>
      <vt:lpstr>Common signs and symptoms</vt:lpstr>
      <vt:lpstr>PowerPoint Presentation</vt:lpstr>
      <vt:lpstr>Causes and risk factors 1</vt:lpstr>
      <vt:lpstr>Who is at higher risk for COPD</vt:lpstr>
      <vt:lpstr>Diagnosing COPD</vt:lpstr>
      <vt:lpstr>Treatment of COPD</vt:lpstr>
      <vt:lpstr>Pulmonary Rehabilitation</vt:lpstr>
      <vt:lpstr>Awareness of COPD</vt:lpstr>
      <vt:lpstr>Advancing Knowledge</vt:lpstr>
      <vt:lpstr>COPD National Action Plan</vt:lpstr>
      <vt:lpstr>COPD National Action Plan 1</vt:lpstr>
      <vt:lpstr>Additional COPD Resources</vt:lpstr>
      <vt:lpstr>References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Should Know About COPD</dc:title>
  <dc:subject>What You Should Know About COPD</dc:subject>
  <dc:creator>National Institute of Health</dc:creator>
  <cp:lastModifiedBy>Arango, Jorge (NIH/NHLBI) [C]</cp:lastModifiedBy>
  <cp:revision>1937</cp:revision>
  <cp:lastPrinted>2019-04-09T15:34:35Z</cp:lastPrinted>
  <dcterms:created xsi:type="dcterms:W3CDTF">2014-10-21T13:56:52Z</dcterms:created>
  <dcterms:modified xsi:type="dcterms:W3CDTF">2019-05-06T21:10:14Z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